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XB Titre" charset="1" panose="02000506080000020004"/>
      <p:regular r:id="rId16"/>
    </p:embeddedFont>
    <p:embeddedFont>
      <p:font typeface="Anton" charset="1" panose="00000500000000000000"/>
      <p:regular r:id="rId17"/>
    </p:embeddedFont>
    <p:embeddedFont>
      <p:font typeface="Droid Serif Bold" charset="1" panose="02020800060500020200"/>
      <p:regular r:id="rId18"/>
    </p:embeddedFont>
    <p:embeddedFont>
      <p:font typeface="Poppins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15.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1028700" y="7271750"/>
            <a:ext cx="1986550" cy="19865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15272750" y="7271750"/>
            <a:ext cx="1986550" cy="19865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7" id="7"/>
          <p:cNvSpPr/>
          <p:nvPr/>
        </p:nvSpPr>
        <p:spPr>
          <a:xfrm flipH="false" flipV="false" rot="0">
            <a:off x="7056478" y="7174711"/>
            <a:ext cx="4175044" cy="2253118"/>
          </a:xfrm>
          <a:custGeom>
            <a:avLst/>
            <a:gdLst/>
            <a:ahLst/>
            <a:cxnLst/>
            <a:rect r="r" b="b" t="t" l="l"/>
            <a:pathLst>
              <a:path h="2253118" w="4175044">
                <a:moveTo>
                  <a:pt x="0" y="0"/>
                </a:moveTo>
                <a:lnTo>
                  <a:pt x="4175044" y="0"/>
                </a:lnTo>
                <a:lnTo>
                  <a:pt x="4175044" y="2253119"/>
                </a:lnTo>
                <a:lnTo>
                  <a:pt x="0" y="2253119"/>
                </a:lnTo>
                <a:lnTo>
                  <a:pt x="0" y="0"/>
                </a:lnTo>
                <a:close/>
              </a:path>
            </a:pathLst>
          </a:custGeom>
          <a:blipFill>
            <a:blip r:embed="rId5"/>
            <a:stretch>
              <a:fillRect l="0" t="-2115" r="0" b="-2115"/>
            </a:stretch>
          </a:blipFill>
        </p:spPr>
      </p:sp>
      <p:grpSp>
        <p:nvGrpSpPr>
          <p:cNvPr name="Group 8" id="8"/>
          <p:cNvGrpSpPr/>
          <p:nvPr/>
        </p:nvGrpSpPr>
        <p:grpSpPr>
          <a:xfrm rot="0">
            <a:off x="5544929" y="9258300"/>
            <a:ext cx="6817244" cy="1341186"/>
            <a:chOff x="0" y="0"/>
            <a:chExt cx="631226" cy="124184"/>
          </a:xfrm>
        </p:grpSpPr>
        <p:sp>
          <p:nvSpPr>
            <p:cNvPr name="Freeform 9" id="9"/>
            <p:cNvSpPr/>
            <p:nvPr/>
          </p:nvSpPr>
          <p:spPr>
            <a:xfrm flipH="false" flipV="false" rot="0">
              <a:off x="0" y="0"/>
              <a:ext cx="631226" cy="124184"/>
            </a:xfrm>
            <a:custGeom>
              <a:avLst/>
              <a:gdLst/>
              <a:ahLst/>
              <a:cxnLst/>
              <a:rect r="r" b="b" t="t" l="l"/>
              <a:pathLst>
                <a:path h="124184" w="631226">
                  <a:moveTo>
                    <a:pt x="25552" y="0"/>
                  </a:moveTo>
                  <a:lnTo>
                    <a:pt x="605674" y="0"/>
                  </a:lnTo>
                  <a:cubicBezTo>
                    <a:pt x="612451" y="0"/>
                    <a:pt x="618950" y="2692"/>
                    <a:pt x="623742" y="7484"/>
                  </a:cubicBezTo>
                  <a:cubicBezTo>
                    <a:pt x="628534" y="12276"/>
                    <a:pt x="631226" y="18775"/>
                    <a:pt x="631226" y="25552"/>
                  </a:cubicBezTo>
                  <a:lnTo>
                    <a:pt x="631226" y="98632"/>
                  </a:lnTo>
                  <a:cubicBezTo>
                    <a:pt x="631226" y="105409"/>
                    <a:pt x="628534" y="111908"/>
                    <a:pt x="623742" y="116700"/>
                  </a:cubicBezTo>
                  <a:cubicBezTo>
                    <a:pt x="618950" y="121492"/>
                    <a:pt x="612451" y="124184"/>
                    <a:pt x="605674" y="124184"/>
                  </a:cubicBezTo>
                  <a:lnTo>
                    <a:pt x="25552" y="124184"/>
                  </a:lnTo>
                  <a:cubicBezTo>
                    <a:pt x="18775" y="124184"/>
                    <a:pt x="12276" y="121492"/>
                    <a:pt x="7484" y="116700"/>
                  </a:cubicBezTo>
                  <a:cubicBezTo>
                    <a:pt x="2692" y="111908"/>
                    <a:pt x="0" y="105409"/>
                    <a:pt x="0" y="98632"/>
                  </a:cubicBezTo>
                  <a:lnTo>
                    <a:pt x="0" y="25552"/>
                  </a:lnTo>
                  <a:cubicBezTo>
                    <a:pt x="0" y="18775"/>
                    <a:pt x="2692" y="12276"/>
                    <a:pt x="7484" y="7484"/>
                  </a:cubicBezTo>
                  <a:cubicBezTo>
                    <a:pt x="12276" y="2692"/>
                    <a:pt x="18775" y="0"/>
                    <a:pt x="25552" y="0"/>
                  </a:cubicBezTo>
                  <a:close/>
                </a:path>
              </a:pathLst>
            </a:custGeom>
            <a:solidFill>
              <a:srgbClr val="5F082E"/>
            </a:solidFill>
          </p:spPr>
        </p:sp>
        <p:sp>
          <p:nvSpPr>
            <p:cNvPr name="TextBox 10" id="10"/>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1" id="11"/>
          <p:cNvGrpSpPr/>
          <p:nvPr/>
        </p:nvGrpSpPr>
        <p:grpSpPr>
          <a:xfrm rot="0">
            <a:off x="5510353" y="8994590"/>
            <a:ext cx="6886395" cy="1557233"/>
            <a:chOff x="0" y="0"/>
            <a:chExt cx="9181860" cy="2076310"/>
          </a:xfrm>
        </p:grpSpPr>
        <p:sp>
          <p:nvSpPr>
            <p:cNvPr name="Freeform 12" id="12"/>
            <p:cNvSpPr/>
            <p:nvPr/>
          </p:nvSpPr>
          <p:spPr>
            <a:xfrm flipH="false" flipV="false" rot="0">
              <a:off x="7361052" y="455791"/>
              <a:ext cx="1820809" cy="1620520"/>
            </a:xfrm>
            <a:custGeom>
              <a:avLst/>
              <a:gdLst/>
              <a:ahLst/>
              <a:cxnLst/>
              <a:rect r="r" b="b" t="t" l="l"/>
              <a:pathLst>
                <a:path h="1620520" w="1820809">
                  <a:moveTo>
                    <a:pt x="0" y="0"/>
                  </a:moveTo>
                  <a:lnTo>
                    <a:pt x="1820808" y="0"/>
                  </a:lnTo>
                  <a:lnTo>
                    <a:pt x="1820808" y="1620519"/>
                  </a:lnTo>
                  <a:lnTo>
                    <a:pt x="0" y="162051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0" y="0"/>
              <a:ext cx="1820809" cy="1620520"/>
            </a:xfrm>
            <a:custGeom>
              <a:avLst/>
              <a:gdLst/>
              <a:ahLst/>
              <a:cxnLst/>
              <a:rect r="r" b="b" t="t" l="l"/>
              <a:pathLst>
                <a:path h="1620520" w="1820809">
                  <a:moveTo>
                    <a:pt x="1820809" y="0"/>
                  </a:moveTo>
                  <a:lnTo>
                    <a:pt x="0" y="0"/>
                  </a:lnTo>
                  <a:lnTo>
                    <a:pt x="0" y="1620520"/>
                  </a:lnTo>
                  <a:lnTo>
                    <a:pt x="1820809" y="1620520"/>
                  </a:lnTo>
                  <a:lnTo>
                    <a:pt x="1820809"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23187" y="731146"/>
              <a:ext cx="614515" cy="766946"/>
            </a:xfrm>
            <a:custGeom>
              <a:avLst/>
              <a:gdLst/>
              <a:ahLst/>
              <a:cxnLst/>
              <a:rect r="r" b="b" t="t" l="l"/>
              <a:pathLst>
                <a:path h="766946" w="614515">
                  <a:moveTo>
                    <a:pt x="0" y="0"/>
                  </a:moveTo>
                  <a:lnTo>
                    <a:pt x="614516" y="0"/>
                  </a:lnTo>
                  <a:lnTo>
                    <a:pt x="614516" y="766946"/>
                  </a:lnTo>
                  <a:lnTo>
                    <a:pt x="0" y="766946"/>
                  </a:lnTo>
                  <a:lnTo>
                    <a:pt x="0" y="0"/>
                  </a:lnTo>
                  <a:close/>
                </a:path>
              </a:pathLst>
            </a:custGeom>
            <a:blipFill>
              <a:blip r:embed="rId8"/>
              <a:stretch>
                <a:fillRect l="0" t="0" r="0" b="0"/>
              </a:stretch>
            </a:blipFill>
          </p:spPr>
        </p:sp>
        <p:sp>
          <p:nvSpPr>
            <p:cNvPr name="Freeform 15" id="15"/>
            <p:cNvSpPr/>
            <p:nvPr/>
          </p:nvSpPr>
          <p:spPr>
            <a:xfrm flipH="false" flipV="false" rot="0">
              <a:off x="1342057" y="686131"/>
              <a:ext cx="614515" cy="766946"/>
            </a:xfrm>
            <a:custGeom>
              <a:avLst/>
              <a:gdLst/>
              <a:ahLst/>
              <a:cxnLst/>
              <a:rect r="r" b="b" t="t" l="l"/>
              <a:pathLst>
                <a:path h="766946" w="614515">
                  <a:moveTo>
                    <a:pt x="0" y="0"/>
                  </a:moveTo>
                  <a:lnTo>
                    <a:pt x="614515" y="0"/>
                  </a:lnTo>
                  <a:lnTo>
                    <a:pt x="614515" y="766946"/>
                  </a:lnTo>
                  <a:lnTo>
                    <a:pt x="0" y="766946"/>
                  </a:lnTo>
                  <a:lnTo>
                    <a:pt x="0" y="0"/>
                  </a:lnTo>
                  <a:close/>
                </a:path>
              </a:pathLst>
            </a:custGeom>
            <a:blipFill>
              <a:blip r:embed="rId8"/>
              <a:stretch>
                <a:fillRect l="0" t="0" r="0" b="0"/>
              </a:stretch>
            </a:blipFill>
          </p:spPr>
        </p:sp>
        <p:sp>
          <p:nvSpPr>
            <p:cNvPr name="TextBox 16" id="16"/>
            <p:cNvSpPr txBox="true"/>
            <p:nvPr/>
          </p:nvSpPr>
          <p:spPr>
            <a:xfrm rot="0">
              <a:off x="2048702" y="836616"/>
              <a:ext cx="5084456" cy="661476"/>
            </a:xfrm>
            <a:prstGeom prst="rect">
              <a:avLst/>
            </a:prstGeom>
          </p:spPr>
          <p:txBody>
            <a:bodyPr anchor="t" rtlCol="false" tIns="0" lIns="0" bIns="0" rIns="0">
              <a:spAutoFit/>
            </a:bodyPr>
            <a:lstStyle/>
            <a:p>
              <a:pPr algn="just">
                <a:lnSpc>
                  <a:spcPts val="3790"/>
                </a:lnSpc>
              </a:pPr>
              <a:r>
                <a:rPr lang="en-US" sz="3477" spc="-69">
                  <a:solidFill>
                    <a:srgbClr val="E4C8B0"/>
                  </a:solidFill>
                  <a:latin typeface="XB Titre"/>
                  <a:ea typeface="XB Titre"/>
                  <a:cs typeface="XB Titre"/>
                  <a:sym typeface="XB Titre"/>
                </a:rPr>
                <a:t>GROWNEED DATA GEN</a:t>
              </a:r>
            </a:p>
          </p:txBody>
        </p:sp>
      </p:grpSp>
      <p:sp>
        <p:nvSpPr>
          <p:cNvPr name="TextBox 17" id="17"/>
          <p:cNvSpPr txBox="true"/>
          <p:nvPr/>
        </p:nvSpPr>
        <p:spPr>
          <a:xfrm rot="0">
            <a:off x="1028700" y="1257300"/>
            <a:ext cx="16230600" cy="1654683"/>
          </a:xfrm>
          <a:prstGeom prst="rect">
            <a:avLst/>
          </a:prstGeom>
        </p:spPr>
        <p:txBody>
          <a:bodyPr anchor="t" rtlCol="false" tIns="0" lIns="0" bIns="0" rIns="0">
            <a:spAutoFit/>
          </a:bodyPr>
          <a:lstStyle/>
          <a:p>
            <a:pPr algn="l">
              <a:lnSpc>
                <a:spcPts val="12405"/>
              </a:lnSpc>
            </a:pPr>
            <a:r>
              <a:rPr lang="en-US" sz="12405">
                <a:solidFill>
                  <a:srgbClr val="5F082E"/>
                </a:solidFill>
                <a:latin typeface="Anton"/>
                <a:ea typeface="Anton"/>
                <a:cs typeface="Anton"/>
                <a:sym typeface="Anton"/>
              </a:rPr>
              <a:t>MANUTRACK FOR TEXTIFLOW </a:t>
            </a:r>
          </a:p>
        </p:txBody>
      </p:sp>
      <p:sp>
        <p:nvSpPr>
          <p:cNvPr name="TextBox 18" id="18"/>
          <p:cNvSpPr txBox="true"/>
          <p:nvPr/>
        </p:nvSpPr>
        <p:spPr>
          <a:xfrm rot="0">
            <a:off x="47574" y="9630758"/>
            <a:ext cx="3948802"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19" id="19"/>
          <p:cNvSpPr txBox="true"/>
          <p:nvPr/>
        </p:nvSpPr>
        <p:spPr>
          <a:xfrm rot="0">
            <a:off x="14659535" y="9596372"/>
            <a:ext cx="3212980"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700821">
                        <a:alpha val="100000"/>
                      </a:srgbClr>
                    </a:gs>
                    <a:gs pos="100000">
                      <a:srgbClr val="000000">
                        <a:alpha val="100000"/>
                      </a:srgbClr>
                    </a:gs>
                  </a:gsLst>
                  <a:lin ang="0"/>
                </a:gradFill>
                <a:latin typeface="Anton"/>
                <a:ea typeface="Anton"/>
                <a:cs typeface="Anton"/>
                <a:sym typeface="Anton"/>
              </a:rPr>
              <a:t> </a:t>
            </a:r>
            <a:r>
              <a:rPr lang="en-US" sz="2522">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grpSp>
        <p:nvGrpSpPr>
          <p:cNvPr name="Group 20" id="20"/>
          <p:cNvGrpSpPr/>
          <p:nvPr/>
        </p:nvGrpSpPr>
        <p:grpSpPr>
          <a:xfrm rot="0">
            <a:off x="12533857" y="3223606"/>
            <a:ext cx="4722315" cy="3951105"/>
            <a:chOff x="0" y="0"/>
            <a:chExt cx="4066136" cy="3402088"/>
          </a:xfrm>
        </p:grpSpPr>
        <p:sp>
          <p:nvSpPr>
            <p:cNvPr name="Freeform 21" id="21"/>
            <p:cNvSpPr/>
            <p:nvPr/>
          </p:nvSpPr>
          <p:spPr>
            <a:xfrm flipH="false" flipV="false" rot="0">
              <a:off x="0" y="0"/>
              <a:ext cx="4066136" cy="3402088"/>
            </a:xfrm>
            <a:custGeom>
              <a:avLst/>
              <a:gdLst/>
              <a:ahLst/>
              <a:cxnLst/>
              <a:rect r="r" b="b" t="t" l="l"/>
              <a:pathLst>
                <a:path h="3402088" w="4066136">
                  <a:moveTo>
                    <a:pt x="49183" y="0"/>
                  </a:moveTo>
                  <a:lnTo>
                    <a:pt x="4016953" y="0"/>
                  </a:lnTo>
                  <a:cubicBezTo>
                    <a:pt x="4044116" y="0"/>
                    <a:pt x="4066136" y="22020"/>
                    <a:pt x="4066136" y="49183"/>
                  </a:cubicBezTo>
                  <a:lnTo>
                    <a:pt x="4066136" y="3352905"/>
                  </a:lnTo>
                  <a:cubicBezTo>
                    <a:pt x="4066136" y="3380068"/>
                    <a:pt x="4044116" y="3402088"/>
                    <a:pt x="4016953" y="3402088"/>
                  </a:cubicBezTo>
                  <a:lnTo>
                    <a:pt x="49183" y="3402088"/>
                  </a:lnTo>
                  <a:cubicBezTo>
                    <a:pt x="22020" y="3402088"/>
                    <a:pt x="0" y="3380068"/>
                    <a:pt x="0" y="3352905"/>
                  </a:cubicBezTo>
                  <a:lnTo>
                    <a:pt x="0" y="49183"/>
                  </a:lnTo>
                  <a:cubicBezTo>
                    <a:pt x="0" y="22020"/>
                    <a:pt x="22020" y="0"/>
                    <a:pt x="49183" y="0"/>
                  </a:cubicBezTo>
                  <a:close/>
                </a:path>
              </a:pathLst>
            </a:custGeom>
            <a:blipFill>
              <a:blip r:embed="rId9"/>
              <a:stretch>
                <a:fillRect l="-12790" t="0" r="-12790" b="0"/>
              </a:stretch>
            </a:blipFill>
          </p:spPr>
        </p:sp>
      </p:grpSp>
      <p:grpSp>
        <p:nvGrpSpPr>
          <p:cNvPr name="Group 22" id="22"/>
          <p:cNvGrpSpPr/>
          <p:nvPr/>
        </p:nvGrpSpPr>
        <p:grpSpPr>
          <a:xfrm rot="0">
            <a:off x="6782843" y="3167948"/>
            <a:ext cx="4722315" cy="3951105"/>
            <a:chOff x="0" y="0"/>
            <a:chExt cx="4066136" cy="3402088"/>
          </a:xfrm>
        </p:grpSpPr>
        <p:sp>
          <p:nvSpPr>
            <p:cNvPr name="Freeform 23" id="23"/>
            <p:cNvSpPr/>
            <p:nvPr/>
          </p:nvSpPr>
          <p:spPr>
            <a:xfrm flipH="false" flipV="false" rot="0">
              <a:off x="0" y="0"/>
              <a:ext cx="4066136" cy="3402088"/>
            </a:xfrm>
            <a:custGeom>
              <a:avLst/>
              <a:gdLst/>
              <a:ahLst/>
              <a:cxnLst/>
              <a:rect r="r" b="b" t="t" l="l"/>
              <a:pathLst>
                <a:path h="3402088" w="4066136">
                  <a:moveTo>
                    <a:pt x="49183" y="0"/>
                  </a:moveTo>
                  <a:lnTo>
                    <a:pt x="4016953" y="0"/>
                  </a:lnTo>
                  <a:cubicBezTo>
                    <a:pt x="4044116" y="0"/>
                    <a:pt x="4066136" y="22020"/>
                    <a:pt x="4066136" y="49183"/>
                  </a:cubicBezTo>
                  <a:lnTo>
                    <a:pt x="4066136" y="3352905"/>
                  </a:lnTo>
                  <a:cubicBezTo>
                    <a:pt x="4066136" y="3380068"/>
                    <a:pt x="4044116" y="3402088"/>
                    <a:pt x="4016953" y="3402088"/>
                  </a:cubicBezTo>
                  <a:lnTo>
                    <a:pt x="49183" y="3402088"/>
                  </a:lnTo>
                  <a:cubicBezTo>
                    <a:pt x="22020" y="3402088"/>
                    <a:pt x="0" y="3380068"/>
                    <a:pt x="0" y="3352905"/>
                  </a:cubicBezTo>
                  <a:lnTo>
                    <a:pt x="0" y="49183"/>
                  </a:lnTo>
                  <a:cubicBezTo>
                    <a:pt x="0" y="22020"/>
                    <a:pt x="22020" y="0"/>
                    <a:pt x="49183" y="0"/>
                  </a:cubicBezTo>
                  <a:close/>
                </a:path>
              </a:pathLst>
            </a:custGeom>
            <a:blipFill>
              <a:blip r:embed="rId10"/>
              <a:stretch>
                <a:fillRect l="-25581" t="0" r="0" b="0"/>
              </a:stretch>
            </a:blipFill>
          </p:spPr>
        </p:sp>
      </p:grpSp>
      <p:grpSp>
        <p:nvGrpSpPr>
          <p:cNvPr name="Group 24" id="24"/>
          <p:cNvGrpSpPr/>
          <p:nvPr/>
        </p:nvGrpSpPr>
        <p:grpSpPr>
          <a:xfrm rot="0">
            <a:off x="1028700" y="3116314"/>
            <a:ext cx="4722315" cy="3951105"/>
            <a:chOff x="0" y="0"/>
            <a:chExt cx="4066136" cy="3402088"/>
          </a:xfrm>
        </p:grpSpPr>
        <p:sp>
          <p:nvSpPr>
            <p:cNvPr name="Freeform 25" id="25"/>
            <p:cNvSpPr/>
            <p:nvPr/>
          </p:nvSpPr>
          <p:spPr>
            <a:xfrm flipH="false" flipV="false" rot="0">
              <a:off x="0" y="0"/>
              <a:ext cx="4066136" cy="3402088"/>
            </a:xfrm>
            <a:custGeom>
              <a:avLst/>
              <a:gdLst/>
              <a:ahLst/>
              <a:cxnLst/>
              <a:rect r="r" b="b" t="t" l="l"/>
              <a:pathLst>
                <a:path h="3402088" w="4066136">
                  <a:moveTo>
                    <a:pt x="49183" y="0"/>
                  </a:moveTo>
                  <a:lnTo>
                    <a:pt x="4016953" y="0"/>
                  </a:lnTo>
                  <a:cubicBezTo>
                    <a:pt x="4044116" y="0"/>
                    <a:pt x="4066136" y="22020"/>
                    <a:pt x="4066136" y="49183"/>
                  </a:cubicBezTo>
                  <a:lnTo>
                    <a:pt x="4066136" y="3352905"/>
                  </a:lnTo>
                  <a:cubicBezTo>
                    <a:pt x="4066136" y="3380068"/>
                    <a:pt x="4044116" y="3402088"/>
                    <a:pt x="4016953" y="3402088"/>
                  </a:cubicBezTo>
                  <a:lnTo>
                    <a:pt x="49183" y="3402088"/>
                  </a:lnTo>
                  <a:cubicBezTo>
                    <a:pt x="22020" y="3402088"/>
                    <a:pt x="0" y="3380068"/>
                    <a:pt x="0" y="3352905"/>
                  </a:cubicBezTo>
                  <a:lnTo>
                    <a:pt x="0" y="49183"/>
                  </a:lnTo>
                  <a:cubicBezTo>
                    <a:pt x="0" y="22020"/>
                    <a:pt x="22020" y="0"/>
                    <a:pt x="49183" y="0"/>
                  </a:cubicBezTo>
                  <a:close/>
                </a:path>
              </a:pathLst>
            </a:custGeom>
            <a:blipFill>
              <a:blip r:embed="rId11"/>
              <a:stretch>
                <a:fillRect l="-12790" t="0" r="-1279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646649" y="2685186"/>
            <a:ext cx="9910407" cy="5055172"/>
            <a:chOff x="0" y="0"/>
            <a:chExt cx="925143" cy="471903"/>
          </a:xfrm>
        </p:grpSpPr>
        <p:sp>
          <p:nvSpPr>
            <p:cNvPr name="Freeform 4" id="4"/>
            <p:cNvSpPr/>
            <p:nvPr/>
          </p:nvSpPr>
          <p:spPr>
            <a:xfrm flipH="false" flipV="false" rot="0">
              <a:off x="0" y="0"/>
              <a:ext cx="925143" cy="471903"/>
            </a:xfrm>
            <a:custGeom>
              <a:avLst/>
              <a:gdLst/>
              <a:ahLst/>
              <a:cxnLst/>
              <a:rect r="r" b="b" t="t" l="l"/>
              <a:pathLst>
                <a:path h="471903" w="925143">
                  <a:moveTo>
                    <a:pt x="4922" y="0"/>
                  </a:moveTo>
                  <a:lnTo>
                    <a:pt x="920220" y="0"/>
                  </a:lnTo>
                  <a:cubicBezTo>
                    <a:pt x="922939" y="0"/>
                    <a:pt x="925143" y="2204"/>
                    <a:pt x="925143" y="4922"/>
                  </a:cubicBezTo>
                  <a:lnTo>
                    <a:pt x="925143" y="466981"/>
                  </a:lnTo>
                  <a:cubicBezTo>
                    <a:pt x="925143" y="469700"/>
                    <a:pt x="922939" y="471903"/>
                    <a:pt x="920220" y="471903"/>
                  </a:cubicBezTo>
                  <a:lnTo>
                    <a:pt x="4922" y="471903"/>
                  </a:lnTo>
                  <a:cubicBezTo>
                    <a:pt x="2204" y="471903"/>
                    <a:pt x="0" y="469700"/>
                    <a:pt x="0" y="466981"/>
                  </a:cubicBezTo>
                  <a:lnTo>
                    <a:pt x="0" y="4922"/>
                  </a:lnTo>
                  <a:cubicBezTo>
                    <a:pt x="0" y="2204"/>
                    <a:pt x="2204" y="0"/>
                    <a:pt x="4922" y="0"/>
                  </a:cubicBezTo>
                  <a:close/>
                </a:path>
              </a:pathLst>
            </a:custGeom>
            <a:solidFill>
              <a:srgbClr val="5F082E"/>
            </a:solidFill>
          </p:spPr>
        </p:sp>
        <p:sp>
          <p:nvSpPr>
            <p:cNvPr name="TextBox 5" id="5"/>
            <p:cNvSpPr txBox="true"/>
            <p:nvPr/>
          </p:nvSpPr>
          <p:spPr>
            <a:xfrm>
              <a:off x="0" y="-19050"/>
              <a:ext cx="925143" cy="490953"/>
            </a:xfrm>
            <a:prstGeom prst="rect">
              <a:avLst/>
            </a:prstGeom>
          </p:spPr>
          <p:txBody>
            <a:bodyPr anchor="ctr" rtlCol="false" tIns="33031" lIns="33031" bIns="33031" rIns="33031"/>
            <a:lstStyle/>
            <a:p>
              <a:pPr algn="ctr">
                <a:lnSpc>
                  <a:spcPts val="1729"/>
                </a:lnSpc>
              </a:pPr>
            </a:p>
          </p:txBody>
        </p:sp>
      </p:grpSp>
      <p:grpSp>
        <p:nvGrpSpPr>
          <p:cNvPr name="Group 6" id="6"/>
          <p:cNvGrpSpPr/>
          <p:nvPr/>
        </p:nvGrpSpPr>
        <p:grpSpPr>
          <a:xfrm rot="0">
            <a:off x="1097756" y="8083258"/>
            <a:ext cx="1439707" cy="14397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5964115" y="7990807"/>
            <a:ext cx="1573556" cy="15735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10" id="10"/>
          <p:cNvSpPr/>
          <p:nvPr/>
        </p:nvSpPr>
        <p:spPr>
          <a:xfrm flipH="false" flipV="false" rot="0">
            <a:off x="7641319" y="7901909"/>
            <a:ext cx="3307073" cy="1784706"/>
          </a:xfrm>
          <a:custGeom>
            <a:avLst/>
            <a:gdLst/>
            <a:ahLst/>
            <a:cxnLst/>
            <a:rect r="r" b="b" t="t" l="l"/>
            <a:pathLst>
              <a:path h="1784706" w="3307073">
                <a:moveTo>
                  <a:pt x="0" y="0"/>
                </a:moveTo>
                <a:lnTo>
                  <a:pt x="3307073" y="0"/>
                </a:lnTo>
                <a:lnTo>
                  <a:pt x="3307073" y="1784707"/>
                </a:lnTo>
                <a:lnTo>
                  <a:pt x="0" y="1784707"/>
                </a:lnTo>
                <a:lnTo>
                  <a:pt x="0" y="0"/>
                </a:lnTo>
                <a:close/>
              </a:path>
            </a:pathLst>
          </a:custGeom>
          <a:blipFill>
            <a:blip r:embed="rId5"/>
            <a:stretch>
              <a:fillRect l="0" t="-2115" r="0" b="-2115"/>
            </a:stretch>
          </a:blipFill>
        </p:spPr>
      </p:sp>
      <p:grpSp>
        <p:nvGrpSpPr>
          <p:cNvPr name="Group 11" id="11"/>
          <p:cNvGrpSpPr/>
          <p:nvPr/>
        </p:nvGrpSpPr>
        <p:grpSpPr>
          <a:xfrm rot="0">
            <a:off x="6444014" y="9552330"/>
            <a:ext cx="5399973" cy="1062360"/>
            <a:chOff x="0" y="0"/>
            <a:chExt cx="631226" cy="124184"/>
          </a:xfrm>
        </p:grpSpPr>
        <p:sp>
          <p:nvSpPr>
            <p:cNvPr name="Freeform 12" id="12"/>
            <p:cNvSpPr/>
            <p:nvPr/>
          </p:nvSpPr>
          <p:spPr>
            <a:xfrm flipH="false" flipV="false" rot="0">
              <a:off x="0" y="0"/>
              <a:ext cx="631226" cy="124184"/>
            </a:xfrm>
            <a:custGeom>
              <a:avLst/>
              <a:gdLst/>
              <a:ahLst/>
              <a:cxnLst/>
              <a:rect r="r" b="b" t="t" l="l"/>
              <a:pathLst>
                <a:path h="124184" w="631226">
                  <a:moveTo>
                    <a:pt x="32258" y="0"/>
                  </a:moveTo>
                  <a:lnTo>
                    <a:pt x="598968" y="0"/>
                  </a:lnTo>
                  <a:cubicBezTo>
                    <a:pt x="616784" y="0"/>
                    <a:pt x="631226" y="14442"/>
                    <a:pt x="631226" y="32258"/>
                  </a:cubicBezTo>
                  <a:lnTo>
                    <a:pt x="631226" y="91926"/>
                  </a:lnTo>
                  <a:cubicBezTo>
                    <a:pt x="631226" y="100481"/>
                    <a:pt x="627828" y="108686"/>
                    <a:pt x="621778" y="114736"/>
                  </a:cubicBezTo>
                  <a:cubicBezTo>
                    <a:pt x="615729" y="120785"/>
                    <a:pt x="607524" y="124184"/>
                    <a:pt x="598968" y="124184"/>
                  </a:cubicBezTo>
                  <a:lnTo>
                    <a:pt x="32258" y="124184"/>
                  </a:lnTo>
                  <a:cubicBezTo>
                    <a:pt x="23703" y="124184"/>
                    <a:pt x="15498" y="120785"/>
                    <a:pt x="9448" y="114736"/>
                  </a:cubicBezTo>
                  <a:cubicBezTo>
                    <a:pt x="3399" y="108686"/>
                    <a:pt x="0" y="100481"/>
                    <a:pt x="0" y="91926"/>
                  </a:cubicBezTo>
                  <a:lnTo>
                    <a:pt x="0" y="32258"/>
                  </a:lnTo>
                  <a:cubicBezTo>
                    <a:pt x="0" y="23703"/>
                    <a:pt x="3399" y="15498"/>
                    <a:pt x="9448" y="9448"/>
                  </a:cubicBezTo>
                  <a:cubicBezTo>
                    <a:pt x="15498" y="3399"/>
                    <a:pt x="23703" y="0"/>
                    <a:pt x="32258" y="0"/>
                  </a:cubicBezTo>
                  <a:close/>
                </a:path>
              </a:pathLst>
            </a:custGeom>
            <a:solidFill>
              <a:srgbClr val="5F082E"/>
            </a:solidFill>
          </p:spPr>
        </p:sp>
        <p:sp>
          <p:nvSpPr>
            <p:cNvPr name="TextBox 13" id="13"/>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4" id="14"/>
          <p:cNvGrpSpPr/>
          <p:nvPr/>
        </p:nvGrpSpPr>
        <p:grpSpPr>
          <a:xfrm rot="0">
            <a:off x="6416626" y="9343444"/>
            <a:ext cx="5454748" cy="1233492"/>
            <a:chOff x="0" y="0"/>
            <a:chExt cx="7272997" cy="1644656"/>
          </a:xfrm>
        </p:grpSpPr>
        <p:sp>
          <p:nvSpPr>
            <p:cNvPr name="Freeform 15" id="15"/>
            <p:cNvSpPr/>
            <p:nvPr/>
          </p:nvSpPr>
          <p:spPr>
            <a:xfrm flipH="false" flipV="false" rot="0">
              <a:off x="5830726" y="361034"/>
              <a:ext cx="1442272" cy="1283622"/>
            </a:xfrm>
            <a:custGeom>
              <a:avLst/>
              <a:gdLst/>
              <a:ahLst/>
              <a:cxnLst/>
              <a:rect r="r" b="b" t="t" l="l"/>
              <a:pathLst>
                <a:path h="1283622" w="1442272">
                  <a:moveTo>
                    <a:pt x="0" y="0"/>
                  </a:moveTo>
                  <a:lnTo>
                    <a:pt x="1442271" y="0"/>
                  </a:lnTo>
                  <a:lnTo>
                    <a:pt x="1442271" y="1283622"/>
                  </a:lnTo>
                  <a:lnTo>
                    <a:pt x="0" y="1283622"/>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0" y="0"/>
              <a:ext cx="1442272" cy="1283622"/>
            </a:xfrm>
            <a:custGeom>
              <a:avLst/>
              <a:gdLst/>
              <a:ahLst/>
              <a:cxnLst/>
              <a:rect r="r" b="b" t="t" l="l"/>
              <a:pathLst>
                <a:path h="1283622" w="1442272">
                  <a:moveTo>
                    <a:pt x="1442272" y="0"/>
                  </a:moveTo>
                  <a:lnTo>
                    <a:pt x="0" y="0"/>
                  </a:lnTo>
                  <a:lnTo>
                    <a:pt x="0" y="1283622"/>
                  </a:lnTo>
                  <a:lnTo>
                    <a:pt x="1442272" y="1283622"/>
                  </a:lnTo>
                  <a:lnTo>
                    <a:pt x="1442272"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721523" y="579144"/>
              <a:ext cx="486761" cy="607502"/>
            </a:xfrm>
            <a:custGeom>
              <a:avLst/>
              <a:gdLst/>
              <a:ahLst/>
              <a:cxnLst/>
              <a:rect r="r" b="b" t="t" l="l"/>
              <a:pathLst>
                <a:path h="607502" w="486761">
                  <a:moveTo>
                    <a:pt x="0" y="0"/>
                  </a:moveTo>
                  <a:lnTo>
                    <a:pt x="486760" y="0"/>
                  </a:lnTo>
                  <a:lnTo>
                    <a:pt x="486760" y="607502"/>
                  </a:lnTo>
                  <a:lnTo>
                    <a:pt x="0" y="607502"/>
                  </a:lnTo>
                  <a:lnTo>
                    <a:pt x="0" y="0"/>
                  </a:lnTo>
                  <a:close/>
                </a:path>
              </a:pathLst>
            </a:custGeom>
            <a:blipFill>
              <a:blip r:embed="rId8"/>
              <a:stretch>
                <a:fillRect l="0" t="0" r="0" b="0"/>
              </a:stretch>
            </a:blipFill>
          </p:spPr>
        </p:sp>
        <p:sp>
          <p:nvSpPr>
            <p:cNvPr name="Freeform 18" id="18"/>
            <p:cNvSpPr/>
            <p:nvPr/>
          </p:nvSpPr>
          <p:spPr>
            <a:xfrm flipH="false" flipV="false" rot="0">
              <a:off x="1063050" y="543488"/>
              <a:ext cx="486761" cy="607502"/>
            </a:xfrm>
            <a:custGeom>
              <a:avLst/>
              <a:gdLst/>
              <a:ahLst/>
              <a:cxnLst/>
              <a:rect r="r" b="b" t="t" l="l"/>
              <a:pathLst>
                <a:path h="607502" w="486761">
                  <a:moveTo>
                    <a:pt x="0" y="0"/>
                  </a:moveTo>
                  <a:lnTo>
                    <a:pt x="486761" y="0"/>
                  </a:lnTo>
                  <a:lnTo>
                    <a:pt x="486761" y="607502"/>
                  </a:lnTo>
                  <a:lnTo>
                    <a:pt x="0" y="607502"/>
                  </a:lnTo>
                  <a:lnTo>
                    <a:pt x="0" y="0"/>
                  </a:lnTo>
                  <a:close/>
                </a:path>
              </a:pathLst>
            </a:custGeom>
            <a:blipFill>
              <a:blip r:embed="rId8"/>
              <a:stretch>
                <a:fillRect l="0" t="0" r="0" b="0"/>
              </a:stretch>
            </a:blipFill>
          </p:spPr>
        </p:sp>
        <p:sp>
          <p:nvSpPr>
            <p:cNvPr name="TextBox 19" id="19"/>
            <p:cNvSpPr txBox="true"/>
            <p:nvPr/>
          </p:nvSpPr>
          <p:spPr>
            <a:xfrm rot="0">
              <a:off x="1622787" y="661083"/>
              <a:ext cx="4027423" cy="525563"/>
            </a:xfrm>
            <a:prstGeom prst="rect">
              <a:avLst/>
            </a:prstGeom>
          </p:spPr>
          <p:txBody>
            <a:bodyPr anchor="t" rtlCol="false" tIns="0" lIns="0" bIns="0" rIns="0">
              <a:spAutoFit/>
            </a:bodyPr>
            <a:lstStyle/>
            <a:p>
              <a:pPr algn="just">
                <a:lnSpc>
                  <a:spcPts val="3002"/>
                </a:lnSpc>
              </a:pPr>
              <a:r>
                <a:rPr lang="en-US" sz="2754" spc="-55">
                  <a:solidFill>
                    <a:srgbClr val="E4C8B0"/>
                  </a:solidFill>
                  <a:latin typeface="XB Titre"/>
                  <a:ea typeface="XB Titre"/>
                  <a:cs typeface="XB Titre"/>
                  <a:sym typeface="XB Titre"/>
                </a:rPr>
                <a:t>GROWNEED DATA GEN</a:t>
              </a:r>
            </a:p>
          </p:txBody>
        </p:sp>
      </p:grpSp>
      <p:sp>
        <p:nvSpPr>
          <p:cNvPr name="Freeform 20" id="20"/>
          <p:cNvSpPr/>
          <p:nvPr/>
        </p:nvSpPr>
        <p:spPr>
          <a:xfrm flipH="false" flipV="false" rot="0">
            <a:off x="10967493" y="2685186"/>
            <a:ext cx="6291807" cy="4988124"/>
          </a:xfrm>
          <a:custGeom>
            <a:avLst/>
            <a:gdLst/>
            <a:ahLst/>
            <a:cxnLst/>
            <a:rect r="r" b="b" t="t" l="l"/>
            <a:pathLst>
              <a:path h="4988124" w="6291807">
                <a:moveTo>
                  <a:pt x="0" y="0"/>
                </a:moveTo>
                <a:lnTo>
                  <a:pt x="6291807" y="0"/>
                </a:lnTo>
                <a:lnTo>
                  <a:pt x="6291807" y="4988123"/>
                </a:lnTo>
                <a:lnTo>
                  <a:pt x="0" y="4988123"/>
                </a:lnTo>
                <a:lnTo>
                  <a:pt x="0" y="0"/>
                </a:lnTo>
                <a:close/>
              </a:path>
            </a:pathLst>
          </a:custGeom>
          <a:blipFill>
            <a:blip r:embed="rId9"/>
            <a:stretch>
              <a:fillRect l="-14672" t="0" r="-12504" b="0"/>
            </a:stretch>
          </a:blipFill>
        </p:spPr>
      </p:sp>
      <p:sp>
        <p:nvSpPr>
          <p:cNvPr name="TextBox 21" id="21"/>
          <p:cNvSpPr txBox="true"/>
          <p:nvPr/>
        </p:nvSpPr>
        <p:spPr>
          <a:xfrm rot="0">
            <a:off x="463729" y="1358722"/>
            <a:ext cx="11407645" cy="1142366"/>
          </a:xfrm>
          <a:prstGeom prst="rect">
            <a:avLst/>
          </a:prstGeom>
        </p:spPr>
        <p:txBody>
          <a:bodyPr anchor="t" rtlCol="false" tIns="0" lIns="0" bIns="0" rIns="0">
            <a:spAutoFit/>
          </a:bodyPr>
          <a:lstStyle/>
          <a:p>
            <a:pPr algn="l">
              <a:lnSpc>
                <a:spcPts val="8600"/>
              </a:lnSpc>
            </a:pPr>
            <a:r>
              <a:rPr lang="en-US" sz="8600">
                <a:solidFill>
                  <a:srgbClr val="5F082E"/>
                </a:solidFill>
                <a:latin typeface="Anton"/>
                <a:ea typeface="Anton"/>
                <a:cs typeface="Anton"/>
                <a:sym typeface="Anton"/>
              </a:rPr>
              <a:t>DATA VISUALIZATION</a:t>
            </a:r>
            <a:r>
              <a:rPr lang="en-US" sz="8600">
                <a:solidFill>
                  <a:srgbClr val="5F082E"/>
                </a:solidFill>
                <a:latin typeface="Anton"/>
                <a:ea typeface="Anton"/>
                <a:cs typeface="Anton"/>
                <a:sym typeface="Anton"/>
              </a:rPr>
              <a:t> </a:t>
            </a:r>
          </a:p>
        </p:txBody>
      </p:sp>
      <p:sp>
        <p:nvSpPr>
          <p:cNvPr name="TextBox 22" id="22"/>
          <p:cNvSpPr txBox="true"/>
          <p:nvPr/>
        </p:nvSpPr>
        <p:spPr>
          <a:xfrm rot="0">
            <a:off x="907481" y="2863076"/>
            <a:ext cx="9445807" cy="4763721"/>
          </a:xfrm>
          <a:prstGeom prst="rect">
            <a:avLst/>
          </a:prstGeom>
        </p:spPr>
        <p:txBody>
          <a:bodyPr anchor="t" rtlCol="false" tIns="0" lIns="0" bIns="0" rIns="0">
            <a:spAutoFit/>
          </a:bodyPr>
          <a:lstStyle/>
          <a:p>
            <a:pPr algn="l">
              <a:lnSpc>
                <a:spcPts val="3169"/>
              </a:lnSpc>
            </a:pPr>
            <a:r>
              <a:rPr lang="en-US" sz="2044" spc="32">
                <a:solidFill>
                  <a:srgbClr val="E2CFC0"/>
                </a:solidFill>
                <a:latin typeface="Anton"/>
                <a:ea typeface="Anton"/>
                <a:cs typeface="Anton"/>
                <a:sym typeface="Anton"/>
              </a:rPr>
              <a:t>The final step focused on creating an intuitive and professional user interface (UI) to deliver the insights effectively to the management team.</a:t>
            </a:r>
          </a:p>
          <a:p>
            <a:pPr algn="l">
              <a:lnSpc>
                <a:spcPts val="3169"/>
              </a:lnSpc>
            </a:pPr>
            <a:r>
              <a:rPr lang="en-US" sz="2044" spc="32">
                <a:solidFill>
                  <a:srgbClr val="E2CFC0"/>
                </a:solidFill>
                <a:latin typeface="Anton"/>
                <a:ea typeface="Anton"/>
                <a:cs typeface="Anton"/>
                <a:sym typeface="Anton"/>
              </a:rPr>
              <a:t>Unified Theme and Branding:</a:t>
            </a:r>
          </a:p>
          <a:p>
            <a:pPr algn="l">
              <a:lnSpc>
                <a:spcPts val="3169"/>
              </a:lnSpc>
            </a:pPr>
            <a:r>
              <a:rPr lang="en-US" sz="2044" spc="32">
                <a:solidFill>
                  <a:srgbClr val="E2CFC0"/>
                </a:solidFill>
                <a:latin typeface="Anton"/>
                <a:ea typeface="Anton"/>
                <a:cs typeface="Anton"/>
                <a:sym typeface="Anton"/>
              </a:rPr>
              <a:t>A single, consistent corporate color theme was applied across all five dashboard pages to ensure a professional and cohesive user experience (UX)</a:t>
            </a:r>
            <a:r>
              <a:rPr lang="en-US" sz="2044" spc="32">
                <a:solidFill>
                  <a:srgbClr val="E2CFC0"/>
                </a:solidFill>
                <a:latin typeface="Anton"/>
                <a:ea typeface="Anton"/>
                <a:cs typeface="Anton"/>
                <a:sym typeface="Anton"/>
              </a:rPr>
              <a:t>. This consistency maintains the project's visual branding.</a:t>
            </a:r>
          </a:p>
          <a:p>
            <a:pPr algn="l">
              <a:lnSpc>
                <a:spcPts val="3169"/>
              </a:lnSpc>
            </a:pPr>
            <a:r>
              <a:rPr lang="en-US" sz="2044" spc="32">
                <a:solidFill>
                  <a:srgbClr val="E2CFC0"/>
                </a:solidFill>
                <a:latin typeface="Anton"/>
                <a:ea typeface="Anton"/>
                <a:cs typeface="Anton"/>
                <a:sym typeface="Anton"/>
              </a:rPr>
              <a:t>Goal: To present a unified and polished look and feel that enhances trust in the analytical results.</a:t>
            </a:r>
          </a:p>
          <a:p>
            <a:pPr algn="l">
              <a:lnSpc>
                <a:spcPts val="3169"/>
              </a:lnSpc>
            </a:pPr>
            <a:r>
              <a:rPr lang="en-US" sz="2044" spc="32">
                <a:solidFill>
                  <a:srgbClr val="E2CFC0"/>
                </a:solidFill>
                <a:latin typeface="Anton"/>
                <a:ea typeface="Anton"/>
                <a:cs typeface="Anton"/>
                <a:sym typeface="Anton"/>
              </a:rPr>
              <a:t>Speci</a:t>
            </a:r>
            <a:r>
              <a:rPr lang="en-US" sz="2044" spc="32">
                <a:solidFill>
                  <a:srgbClr val="E2CFC0"/>
                </a:solidFill>
                <a:latin typeface="Anton"/>
                <a:ea typeface="Anton"/>
                <a:cs typeface="Anton"/>
                <a:sym typeface="Anton"/>
              </a:rPr>
              <a:t>alized Pages (Deep Dives): The subsequent four pages are highly specialized.</a:t>
            </a:r>
          </a:p>
          <a:p>
            <a:pPr algn="l">
              <a:lnSpc>
                <a:spcPts val="3269"/>
              </a:lnSpc>
            </a:pPr>
            <a:r>
              <a:rPr lang="en-US" sz="2109" spc="33">
                <a:solidFill>
                  <a:srgbClr val="E2CFC0"/>
                </a:solidFill>
                <a:latin typeface="Anton"/>
                <a:ea typeface="Anton"/>
                <a:cs typeface="Anton"/>
                <a:sym typeface="Anton"/>
              </a:rPr>
              <a:t>Benefit: This structure allows executives to grasp the general situation immediately, while specialists can drill down into the deeper analytical results when needed.</a:t>
            </a:r>
          </a:p>
        </p:txBody>
      </p:sp>
      <p:sp>
        <p:nvSpPr>
          <p:cNvPr name="TextBox 23" id="23"/>
          <p:cNvSpPr txBox="true"/>
          <p:nvPr/>
        </p:nvSpPr>
        <p:spPr>
          <a:xfrm rot="0">
            <a:off x="386707" y="9796481"/>
            <a:ext cx="2861805" cy="237402"/>
          </a:xfrm>
          <a:prstGeom prst="rect">
            <a:avLst/>
          </a:prstGeom>
        </p:spPr>
        <p:txBody>
          <a:bodyPr anchor="t" rtlCol="false" tIns="0" lIns="0" bIns="0" rIns="0">
            <a:spAutoFit/>
          </a:bodyPr>
          <a:lstStyle/>
          <a:p>
            <a:pPr algn="ctr">
              <a:lnSpc>
                <a:spcPts val="1827"/>
              </a:lnSpc>
              <a:spcBef>
                <a:spcPct val="0"/>
              </a:spcBef>
            </a:pPr>
            <a:r>
              <a:rPr lang="en-US" sz="1827">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24" id="24"/>
          <p:cNvSpPr txBox="true"/>
          <p:nvPr/>
        </p:nvSpPr>
        <p:spPr>
          <a:xfrm rot="0">
            <a:off x="15478385" y="9832528"/>
            <a:ext cx="2545017" cy="263015"/>
          </a:xfrm>
          <a:prstGeom prst="rect">
            <a:avLst/>
          </a:prstGeom>
        </p:spPr>
        <p:txBody>
          <a:bodyPr anchor="t" rtlCol="false" tIns="0" lIns="0" bIns="0" rIns="0">
            <a:spAutoFit/>
          </a:bodyPr>
          <a:lstStyle/>
          <a:p>
            <a:pPr algn="ctr">
              <a:lnSpc>
                <a:spcPts val="1997"/>
              </a:lnSpc>
              <a:spcBef>
                <a:spcPct val="0"/>
              </a:spcBef>
            </a:pPr>
            <a:r>
              <a:rPr lang="en-US" sz="1997">
                <a:gradFill>
                  <a:gsLst>
                    <a:gs pos="0">
                      <a:srgbClr val="700821">
                        <a:alpha val="100000"/>
                      </a:srgbClr>
                    </a:gs>
                    <a:gs pos="100000">
                      <a:srgbClr val="000000">
                        <a:alpha val="100000"/>
                      </a:srgbClr>
                    </a:gs>
                  </a:gsLst>
                  <a:lin ang="0"/>
                </a:gradFill>
                <a:latin typeface="Anton"/>
                <a:ea typeface="Anton"/>
                <a:cs typeface="Anton"/>
                <a:sym typeface="Anton"/>
              </a:rPr>
              <a:t> </a:t>
            </a:r>
            <a:r>
              <a:rPr lang="en-US" sz="1997">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1028700" y="7271750"/>
            <a:ext cx="1986550" cy="19865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15272750" y="7271750"/>
            <a:ext cx="1986550" cy="19865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7" id="7"/>
          <p:cNvSpPr/>
          <p:nvPr/>
        </p:nvSpPr>
        <p:spPr>
          <a:xfrm flipH="false" flipV="false" rot="0">
            <a:off x="7499712" y="7585253"/>
            <a:ext cx="3100168" cy="1673047"/>
          </a:xfrm>
          <a:custGeom>
            <a:avLst/>
            <a:gdLst/>
            <a:ahLst/>
            <a:cxnLst/>
            <a:rect r="r" b="b" t="t" l="l"/>
            <a:pathLst>
              <a:path h="1673047" w="3100168">
                <a:moveTo>
                  <a:pt x="0" y="0"/>
                </a:moveTo>
                <a:lnTo>
                  <a:pt x="3100168" y="0"/>
                </a:lnTo>
                <a:lnTo>
                  <a:pt x="3100168" y="1673047"/>
                </a:lnTo>
                <a:lnTo>
                  <a:pt x="0" y="1673047"/>
                </a:lnTo>
                <a:lnTo>
                  <a:pt x="0" y="0"/>
                </a:lnTo>
                <a:close/>
              </a:path>
            </a:pathLst>
          </a:custGeom>
          <a:blipFill>
            <a:blip r:embed="rId5"/>
            <a:stretch>
              <a:fillRect l="0" t="-2115" r="0" b="-2115"/>
            </a:stretch>
          </a:blipFill>
        </p:spPr>
      </p:sp>
      <p:grpSp>
        <p:nvGrpSpPr>
          <p:cNvPr name="Group 8" id="8"/>
          <p:cNvGrpSpPr/>
          <p:nvPr/>
        </p:nvGrpSpPr>
        <p:grpSpPr>
          <a:xfrm rot="0">
            <a:off x="5566343" y="9258300"/>
            <a:ext cx="6966906" cy="1341186"/>
            <a:chOff x="0" y="0"/>
            <a:chExt cx="645084" cy="124184"/>
          </a:xfrm>
        </p:grpSpPr>
        <p:sp>
          <p:nvSpPr>
            <p:cNvPr name="Freeform 9" id="9"/>
            <p:cNvSpPr/>
            <p:nvPr/>
          </p:nvSpPr>
          <p:spPr>
            <a:xfrm flipH="false" flipV="false" rot="0">
              <a:off x="0" y="0"/>
              <a:ext cx="645084" cy="124184"/>
            </a:xfrm>
            <a:custGeom>
              <a:avLst/>
              <a:gdLst/>
              <a:ahLst/>
              <a:cxnLst/>
              <a:rect r="r" b="b" t="t" l="l"/>
              <a:pathLst>
                <a:path h="124184" w="645084">
                  <a:moveTo>
                    <a:pt x="25003" y="0"/>
                  </a:moveTo>
                  <a:lnTo>
                    <a:pt x="620081" y="0"/>
                  </a:lnTo>
                  <a:cubicBezTo>
                    <a:pt x="626712" y="0"/>
                    <a:pt x="633072" y="2634"/>
                    <a:pt x="637761" y="7323"/>
                  </a:cubicBezTo>
                  <a:cubicBezTo>
                    <a:pt x="642450" y="12012"/>
                    <a:pt x="645084" y="18372"/>
                    <a:pt x="645084" y="25003"/>
                  </a:cubicBezTo>
                  <a:lnTo>
                    <a:pt x="645084" y="99181"/>
                  </a:lnTo>
                  <a:cubicBezTo>
                    <a:pt x="645084" y="105812"/>
                    <a:pt x="642450" y="112172"/>
                    <a:pt x="637761" y="116861"/>
                  </a:cubicBezTo>
                  <a:cubicBezTo>
                    <a:pt x="633072" y="121550"/>
                    <a:pt x="626712" y="124184"/>
                    <a:pt x="620081" y="124184"/>
                  </a:cubicBezTo>
                  <a:lnTo>
                    <a:pt x="25003" y="124184"/>
                  </a:lnTo>
                  <a:cubicBezTo>
                    <a:pt x="18372" y="124184"/>
                    <a:pt x="12012" y="121550"/>
                    <a:pt x="7323" y="116861"/>
                  </a:cubicBezTo>
                  <a:cubicBezTo>
                    <a:pt x="2634" y="112172"/>
                    <a:pt x="0" y="105812"/>
                    <a:pt x="0" y="99181"/>
                  </a:cubicBezTo>
                  <a:lnTo>
                    <a:pt x="0" y="25003"/>
                  </a:lnTo>
                  <a:cubicBezTo>
                    <a:pt x="0" y="18372"/>
                    <a:pt x="2634" y="12012"/>
                    <a:pt x="7323" y="7323"/>
                  </a:cubicBezTo>
                  <a:cubicBezTo>
                    <a:pt x="12012" y="2634"/>
                    <a:pt x="18372" y="0"/>
                    <a:pt x="25003" y="0"/>
                  </a:cubicBezTo>
                  <a:close/>
                </a:path>
              </a:pathLst>
            </a:custGeom>
            <a:solidFill>
              <a:srgbClr val="5F082E"/>
            </a:solidFill>
          </p:spPr>
        </p:sp>
        <p:sp>
          <p:nvSpPr>
            <p:cNvPr name="TextBox 10" id="10"/>
            <p:cNvSpPr txBox="true"/>
            <p:nvPr/>
          </p:nvSpPr>
          <p:spPr>
            <a:xfrm>
              <a:off x="0" y="-19050"/>
              <a:ext cx="645084" cy="143234"/>
            </a:xfrm>
            <a:prstGeom prst="rect">
              <a:avLst/>
            </a:prstGeom>
          </p:spPr>
          <p:txBody>
            <a:bodyPr anchor="ctr" rtlCol="false" tIns="33031" lIns="33031" bIns="33031" rIns="33031"/>
            <a:lstStyle/>
            <a:p>
              <a:pPr algn="ctr">
                <a:lnSpc>
                  <a:spcPts val="1729"/>
                </a:lnSpc>
              </a:pPr>
            </a:p>
          </p:txBody>
        </p:sp>
      </p:grpSp>
      <p:sp>
        <p:nvSpPr>
          <p:cNvPr name="TextBox 11" id="11"/>
          <p:cNvSpPr txBox="true"/>
          <p:nvPr/>
        </p:nvSpPr>
        <p:spPr>
          <a:xfrm rot="0">
            <a:off x="2973628" y="1123950"/>
            <a:ext cx="12340745" cy="1227532"/>
          </a:xfrm>
          <a:prstGeom prst="rect">
            <a:avLst/>
          </a:prstGeom>
        </p:spPr>
        <p:txBody>
          <a:bodyPr anchor="t" rtlCol="false" tIns="0" lIns="0" bIns="0" rIns="0">
            <a:spAutoFit/>
          </a:bodyPr>
          <a:lstStyle/>
          <a:p>
            <a:pPr algn="just">
              <a:lnSpc>
                <a:spcPts val="9555"/>
              </a:lnSpc>
            </a:pPr>
            <a:r>
              <a:rPr lang="en-US" sz="8766" spc="-175">
                <a:solidFill>
                  <a:srgbClr val="5F082E"/>
                </a:solidFill>
                <a:latin typeface="XB Titre"/>
                <a:ea typeface="XB Titre"/>
                <a:cs typeface="XB Titre"/>
                <a:sym typeface="XB Titre"/>
              </a:rPr>
              <a:t>GROWNEED DATA GEN TEAM</a:t>
            </a:r>
          </a:p>
        </p:txBody>
      </p:sp>
      <p:sp>
        <p:nvSpPr>
          <p:cNvPr name="TextBox 12" id="12"/>
          <p:cNvSpPr txBox="true"/>
          <p:nvPr/>
        </p:nvSpPr>
        <p:spPr>
          <a:xfrm rot="0">
            <a:off x="47574" y="9630758"/>
            <a:ext cx="3948802"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13" id="13"/>
          <p:cNvSpPr txBox="true"/>
          <p:nvPr/>
        </p:nvSpPr>
        <p:spPr>
          <a:xfrm rot="0">
            <a:off x="14659535" y="9596372"/>
            <a:ext cx="3212980"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700821">
                        <a:alpha val="100000"/>
                      </a:srgbClr>
                    </a:gs>
                    <a:gs pos="100000">
                      <a:srgbClr val="000000">
                        <a:alpha val="100000"/>
                      </a:srgbClr>
                    </a:gs>
                  </a:gsLst>
                  <a:lin ang="0"/>
                </a:gradFill>
                <a:latin typeface="Anton"/>
                <a:ea typeface="Anton"/>
                <a:cs typeface="Anton"/>
                <a:sym typeface="Anton"/>
              </a:rPr>
              <a:t> </a:t>
            </a:r>
            <a:r>
              <a:rPr lang="en-US" sz="2522">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
        <p:nvSpPr>
          <p:cNvPr name="TextBox 14" id="14"/>
          <p:cNvSpPr txBox="true"/>
          <p:nvPr/>
        </p:nvSpPr>
        <p:spPr>
          <a:xfrm rot="0">
            <a:off x="6361984" y="9624947"/>
            <a:ext cx="5375624" cy="547549"/>
          </a:xfrm>
          <a:prstGeom prst="rect">
            <a:avLst/>
          </a:prstGeom>
        </p:spPr>
        <p:txBody>
          <a:bodyPr anchor="t" rtlCol="false" tIns="0" lIns="0" bIns="0" rIns="0">
            <a:spAutoFit/>
          </a:bodyPr>
          <a:lstStyle/>
          <a:p>
            <a:pPr algn="l">
              <a:lnSpc>
                <a:spcPts val="4108"/>
              </a:lnSpc>
            </a:pPr>
            <a:r>
              <a:rPr lang="en-US" sz="4108">
                <a:solidFill>
                  <a:srgbClr val="E4C8B0"/>
                </a:solidFill>
                <a:latin typeface="Anton"/>
                <a:ea typeface="Anton"/>
                <a:cs typeface="Anton"/>
                <a:sym typeface="Anton"/>
              </a:rPr>
              <a:t>MANUTRACK FOR TEXTIFLOW </a:t>
            </a:r>
          </a:p>
        </p:txBody>
      </p:sp>
      <p:grpSp>
        <p:nvGrpSpPr>
          <p:cNvPr name="Group 15" id="15"/>
          <p:cNvGrpSpPr/>
          <p:nvPr/>
        </p:nvGrpSpPr>
        <p:grpSpPr>
          <a:xfrm rot="0">
            <a:off x="15338742" y="1028700"/>
            <a:ext cx="1920558" cy="2458314"/>
            <a:chOff x="0" y="0"/>
            <a:chExt cx="635000" cy="812800"/>
          </a:xfrm>
        </p:grpSpPr>
        <p:sp>
          <p:nvSpPr>
            <p:cNvPr name="Freeform 16" id="16"/>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5F082E"/>
            </a:solidFill>
          </p:spPr>
        </p:sp>
        <p:sp>
          <p:nvSpPr>
            <p:cNvPr name="TextBox 17" id="17"/>
            <p:cNvSpPr txBox="true"/>
            <p:nvPr/>
          </p:nvSpPr>
          <p:spPr>
            <a:xfrm>
              <a:off x="0" y="-19050"/>
              <a:ext cx="635000" cy="717550"/>
            </a:xfrm>
            <a:prstGeom prst="rect">
              <a:avLst/>
            </a:prstGeom>
          </p:spPr>
          <p:txBody>
            <a:bodyPr anchor="ctr" rtlCol="false" tIns="33031" lIns="33031" bIns="33031" rIns="33031"/>
            <a:lstStyle/>
            <a:p>
              <a:pPr algn="ctr">
                <a:lnSpc>
                  <a:spcPts val="1729"/>
                </a:lnSpc>
              </a:pPr>
            </a:p>
          </p:txBody>
        </p:sp>
      </p:grpSp>
      <p:grpSp>
        <p:nvGrpSpPr>
          <p:cNvPr name="Group 18" id="18"/>
          <p:cNvGrpSpPr/>
          <p:nvPr/>
        </p:nvGrpSpPr>
        <p:grpSpPr>
          <a:xfrm rot="0">
            <a:off x="1024495" y="1028700"/>
            <a:ext cx="1920558" cy="2458314"/>
            <a:chOff x="0" y="0"/>
            <a:chExt cx="635000" cy="812800"/>
          </a:xfrm>
        </p:grpSpPr>
        <p:sp>
          <p:nvSpPr>
            <p:cNvPr name="Freeform 19" id="19"/>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5F082E"/>
            </a:solidFill>
          </p:spPr>
        </p:sp>
        <p:sp>
          <p:nvSpPr>
            <p:cNvPr name="TextBox 20" id="20"/>
            <p:cNvSpPr txBox="true"/>
            <p:nvPr/>
          </p:nvSpPr>
          <p:spPr>
            <a:xfrm>
              <a:off x="0" y="-19050"/>
              <a:ext cx="635000" cy="717550"/>
            </a:xfrm>
            <a:prstGeom prst="rect">
              <a:avLst/>
            </a:prstGeom>
          </p:spPr>
          <p:txBody>
            <a:bodyPr anchor="ctr" rtlCol="false" tIns="33031" lIns="33031" bIns="33031" rIns="33031"/>
            <a:lstStyle/>
            <a:p>
              <a:pPr algn="ctr">
                <a:lnSpc>
                  <a:spcPts val="1729"/>
                </a:lnSpc>
              </a:pPr>
            </a:p>
          </p:txBody>
        </p:sp>
      </p:grpSp>
      <p:sp>
        <p:nvSpPr>
          <p:cNvPr name="Freeform 21" id="21"/>
          <p:cNvSpPr/>
          <p:nvPr/>
        </p:nvSpPr>
        <p:spPr>
          <a:xfrm flipH="false" flipV="false" rot="0">
            <a:off x="1261072" y="1414080"/>
            <a:ext cx="1352152" cy="1687554"/>
          </a:xfrm>
          <a:custGeom>
            <a:avLst/>
            <a:gdLst/>
            <a:ahLst/>
            <a:cxnLst/>
            <a:rect r="r" b="b" t="t" l="l"/>
            <a:pathLst>
              <a:path h="1687554" w="1352152">
                <a:moveTo>
                  <a:pt x="0" y="0"/>
                </a:moveTo>
                <a:lnTo>
                  <a:pt x="1352153" y="0"/>
                </a:lnTo>
                <a:lnTo>
                  <a:pt x="1352153" y="1687554"/>
                </a:lnTo>
                <a:lnTo>
                  <a:pt x="0" y="1687554"/>
                </a:lnTo>
                <a:lnTo>
                  <a:pt x="0" y="0"/>
                </a:lnTo>
                <a:close/>
              </a:path>
            </a:pathLst>
          </a:custGeom>
          <a:blipFill>
            <a:blip r:embed="rId6"/>
            <a:stretch>
              <a:fillRect l="0" t="0" r="0" b="0"/>
            </a:stretch>
          </a:blipFill>
        </p:spPr>
      </p:sp>
      <p:sp>
        <p:nvSpPr>
          <p:cNvPr name="Freeform 22" id="22"/>
          <p:cNvSpPr/>
          <p:nvPr/>
        </p:nvSpPr>
        <p:spPr>
          <a:xfrm flipH="false" flipV="false" rot="0">
            <a:off x="15589949" y="1414080"/>
            <a:ext cx="1352152" cy="1687554"/>
          </a:xfrm>
          <a:custGeom>
            <a:avLst/>
            <a:gdLst/>
            <a:ahLst/>
            <a:cxnLst/>
            <a:rect r="r" b="b" t="t" l="l"/>
            <a:pathLst>
              <a:path h="1687554" w="1352152">
                <a:moveTo>
                  <a:pt x="0" y="0"/>
                </a:moveTo>
                <a:lnTo>
                  <a:pt x="1352152" y="0"/>
                </a:lnTo>
                <a:lnTo>
                  <a:pt x="1352152" y="1687554"/>
                </a:lnTo>
                <a:lnTo>
                  <a:pt x="0" y="1687554"/>
                </a:lnTo>
                <a:lnTo>
                  <a:pt x="0" y="0"/>
                </a:lnTo>
                <a:close/>
              </a:path>
            </a:pathLst>
          </a:custGeom>
          <a:blipFill>
            <a:blip r:embed="rId6"/>
            <a:stretch>
              <a:fillRect l="0" t="0" r="0" b="0"/>
            </a:stretch>
          </a:blipFill>
        </p:spPr>
      </p:sp>
      <p:grpSp>
        <p:nvGrpSpPr>
          <p:cNvPr name="Group 23" id="23"/>
          <p:cNvGrpSpPr/>
          <p:nvPr/>
        </p:nvGrpSpPr>
        <p:grpSpPr>
          <a:xfrm rot="0">
            <a:off x="9563888" y="4471767"/>
            <a:ext cx="5386382" cy="1420202"/>
            <a:chOff x="0" y="0"/>
            <a:chExt cx="7181843" cy="1893603"/>
          </a:xfrm>
        </p:grpSpPr>
        <p:grpSp>
          <p:nvGrpSpPr>
            <p:cNvPr name="Group 24" id="24"/>
            <p:cNvGrpSpPr/>
            <p:nvPr/>
          </p:nvGrpSpPr>
          <p:grpSpPr>
            <a:xfrm rot="0">
              <a:off x="0" y="0"/>
              <a:ext cx="7169306" cy="1893603"/>
              <a:chOff x="0" y="0"/>
              <a:chExt cx="4617360" cy="1219566"/>
            </a:xfrm>
          </p:grpSpPr>
          <p:sp>
            <p:nvSpPr>
              <p:cNvPr name="Freeform 25" id="25"/>
              <p:cNvSpPr/>
              <p:nvPr/>
            </p:nvSpPr>
            <p:spPr>
              <a:xfrm flipH="false" flipV="false" rot="0">
                <a:off x="0" y="0"/>
                <a:ext cx="4617360" cy="1219566"/>
              </a:xfrm>
              <a:custGeom>
                <a:avLst/>
                <a:gdLst/>
                <a:ahLst/>
                <a:cxnLst/>
                <a:rect r="r" b="b" t="t" l="l"/>
                <a:pathLst>
                  <a:path h="1219566" w="4617360">
                    <a:moveTo>
                      <a:pt x="20182" y="0"/>
                    </a:moveTo>
                    <a:lnTo>
                      <a:pt x="4597179" y="0"/>
                    </a:lnTo>
                    <a:cubicBezTo>
                      <a:pt x="4608325" y="0"/>
                      <a:pt x="4617360" y="9036"/>
                      <a:pt x="4617360" y="20182"/>
                    </a:cubicBezTo>
                    <a:lnTo>
                      <a:pt x="4617360" y="1199385"/>
                    </a:lnTo>
                    <a:cubicBezTo>
                      <a:pt x="4617360" y="1210531"/>
                      <a:pt x="4608325" y="1219566"/>
                      <a:pt x="4597179" y="1219566"/>
                    </a:cubicBezTo>
                    <a:lnTo>
                      <a:pt x="20182" y="1219566"/>
                    </a:lnTo>
                    <a:cubicBezTo>
                      <a:pt x="9036" y="1219566"/>
                      <a:pt x="0" y="1210531"/>
                      <a:pt x="0" y="1199385"/>
                    </a:cubicBezTo>
                    <a:lnTo>
                      <a:pt x="0" y="20182"/>
                    </a:lnTo>
                    <a:cubicBezTo>
                      <a:pt x="0" y="9036"/>
                      <a:pt x="9036" y="0"/>
                      <a:pt x="20182" y="0"/>
                    </a:cubicBezTo>
                    <a:close/>
                  </a:path>
                </a:pathLst>
              </a:custGeom>
              <a:solidFill>
                <a:srgbClr val="E2CFC0"/>
              </a:solidFill>
              <a:ln w="76200" cap="sq">
                <a:solidFill>
                  <a:srgbClr val="5F082E"/>
                </a:solidFill>
                <a:prstDash val="solid"/>
                <a:miter/>
              </a:ln>
            </p:spPr>
          </p:sp>
          <p:sp>
            <p:nvSpPr>
              <p:cNvPr name="TextBox 26" id="26"/>
              <p:cNvSpPr txBox="true"/>
              <p:nvPr/>
            </p:nvSpPr>
            <p:spPr>
              <a:xfrm>
                <a:off x="0" y="-38100"/>
                <a:ext cx="4617360" cy="1257666"/>
              </a:xfrm>
              <a:prstGeom prst="rect">
                <a:avLst/>
              </a:prstGeom>
            </p:spPr>
            <p:txBody>
              <a:bodyPr anchor="ctr" rtlCol="false" tIns="18354" lIns="18354" bIns="18354" rIns="18354"/>
              <a:lstStyle/>
              <a:p>
                <a:pPr algn="ctr">
                  <a:lnSpc>
                    <a:spcPts val="2756"/>
                  </a:lnSpc>
                </a:pPr>
              </a:p>
            </p:txBody>
          </p:sp>
        </p:grpSp>
        <p:grpSp>
          <p:nvGrpSpPr>
            <p:cNvPr name="Group 27" id="27"/>
            <p:cNvGrpSpPr/>
            <p:nvPr/>
          </p:nvGrpSpPr>
          <p:grpSpPr>
            <a:xfrm rot="0">
              <a:off x="202490" y="163098"/>
              <a:ext cx="1591661" cy="1584586"/>
              <a:chOff x="0" y="0"/>
              <a:chExt cx="868661" cy="864800"/>
            </a:xfrm>
          </p:grpSpPr>
          <p:sp>
            <p:nvSpPr>
              <p:cNvPr name="Freeform 28" id="28"/>
              <p:cNvSpPr/>
              <p:nvPr/>
            </p:nvSpPr>
            <p:spPr>
              <a:xfrm flipH="false" flipV="false" rot="0">
                <a:off x="0" y="0"/>
                <a:ext cx="868661" cy="864800"/>
              </a:xfrm>
              <a:custGeom>
                <a:avLst/>
                <a:gdLst/>
                <a:ahLst/>
                <a:cxnLst/>
                <a:rect r="r" b="b" t="t" l="l"/>
                <a:pathLst>
                  <a:path h="864800" w="868661">
                    <a:moveTo>
                      <a:pt x="97281" y="0"/>
                    </a:moveTo>
                    <a:lnTo>
                      <a:pt x="771380" y="0"/>
                    </a:lnTo>
                    <a:cubicBezTo>
                      <a:pt x="825107" y="0"/>
                      <a:pt x="868661" y="43554"/>
                      <a:pt x="868661" y="97281"/>
                    </a:cubicBezTo>
                    <a:lnTo>
                      <a:pt x="868661" y="767519"/>
                    </a:lnTo>
                    <a:cubicBezTo>
                      <a:pt x="868661" y="821246"/>
                      <a:pt x="825107" y="864800"/>
                      <a:pt x="771380" y="864800"/>
                    </a:cubicBezTo>
                    <a:lnTo>
                      <a:pt x="97281" y="864800"/>
                    </a:lnTo>
                    <a:cubicBezTo>
                      <a:pt x="43554" y="864800"/>
                      <a:pt x="0" y="821246"/>
                      <a:pt x="0" y="767519"/>
                    </a:cubicBezTo>
                    <a:lnTo>
                      <a:pt x="0" y="97281"/>
                    </a:lnTo>
                    <a:cubicBezTo>
                      <a:pt x="0" y="43554"/>
                      <a:pt x="43554" y="0"/>
                      <a:pt x="97281" y="0"/>
                    </a:cubicBezTo>
                    <a:close/>
                  </a:path>
                </a:pathLst>
              </a:custGeom>
              <a:blipFill>
                <a:blip r:embed="rId7"/>
                <a:stretch>
                  <a:fillRect l="0" t="-223" r="0" b="-223"/>
                </a:stretch>
              </a:blipFill>
            </p:spPr>
          </p:sp>
        </p:grpSp>
        <p:sp>
          <p:nvSpPr>
            <p:cNvPr name="TextBox 29" id="29"/>
            <p:cNvSpPr txBox="true"/>
            <p:nvPr/>
          </p:nvSpPr>
          <p:spPr>
            <a:xfrm rot="0">
              <a:off x="1926968" y="452659"/>
              <a:ext cx="5254875" cy="378959"/>
            </a:xfrm>
            <a:prstGeom prst="rect">
              <a:avLst/>
            </a:prstGeom>
          </p:spPr>
          <p:txBody>
            <a:bodyPr anchor="t" rtlCol="false" tIns="0" lIns="0" bIns="0" rIns="0">
              <a:spAutoFit/>
            </a:bodyPr>
            <a:lstStyle/>
            <a:p>
              <a:pPr algn="l">
                <a:lnSpc>
                  <a:spcPts val="2063"/>
                </a:lnSpc>
              </a:pPr>
              <a:r>
                <a:rPr lang="en-US" b="true" sz="2063">
                  <a:solidFill>
                    <a:srgbClr val="000000"/>
                  </a:solidFill>
                  <a:latin typeface="Droid Serif Bold"/>
                  <a:ea typeface="Droid Serif Bold"/>
                  <a:cs typeface="Droid Serif Bold"/>
                  <a:sym typeface="Droid Serif Bold"/>
                </a:rPr>
                <a:t>Ahmed </a:t>
              </a:r>
              <a:r>
                <a:rPr lang="en-US" b="true" sz="2063">
                  <a:solidFill>
                    <a:srgbClr val="000000"/>
                  </a:solidFill>
                  <a:latin typeface="Droid Serif Bold"/>
                  <a:ea typeface="Droid Serif Bold"/>
                  <a:cs typeface="Droid Serif Bold"/>
                  <a:sym typeface="Droid Serif Bold"/>
                </a:rPr>
                <a:t>Abdalmaksoud Ali</a:t>
              </a:r>
            </a:p>
          </p:txBody>
        </p:sp>
        <p:sp>
          <p:nvSpPr>
            <p:cNvPr name="TextBox 30" id="30"/>
            <p:cNvSpPr txBox="true"/>
            <p:nvPr/>
          </p:nvSpPr>
          <p:spPr>
            <a:xfrm rot="0">
              <a:off x="2019243" y="1171622"/>
              <a:ext cx="5040254" cy="325973"/>
            </a:xfrm>
            <a:prstGeom prst="rect">
              <a:avLst/>
            </a:prstGeom>
          </p:spPr>
          <p:txBody>
            <a:bodyPr anchor="t" rtlCol="false" tIns="0" lIns="0" bIns="0" rIns="0">
              <a:spAutoFit/>
            </a:bodyPr>
            <a:lstStyle/>
            <a:p>
              <a:pPr algn="l">
                <a:lnSpc>
                  <a:spcPts val="1842"/>
                </a:lnSpc>
              </a:pPr>
              <a:r>
                <a:rPr lang="en-US" b="true" sz="1522" i="true">
                  <a:solidFill>
                    <a:srgbClr val="000000"/>
                  </a:solidFill>
                  <a:latin typeface="Poppins Bold Italics"/>
                  <a:ea typeface="Poppins Bold Italics"/>
                  <a:cs typeface="Poppins Bold Italics"/>
                  <a:sym typeface="Poppins Bold Italics"/>
                </a:rPr>
                <a:t>FCI - ZU ,</a:t>
              </a:r>
              <a:r>
                <a:rPr lang="en-US" b="true" sz="1522" i="true">
                  <a:solidFill>
                    <a:srgbClr val="8B0606"/>
                  </a:solidFill>
                  <a:latin typeface="Poppins Bold Italics"/>
                  <a:ea typeface="Poppins Bold Italics"/>
                  <a:cs typeface="Poppins Bold Italics"/>
                  <a:sym typeface="Poppins Bold Italics"/>
                </a:rPr>
                <a:t> Data Analyst Specialist.</a:t>
              </a:r>
            </a:p>
          </p:txBody>
        </p:sp>
      </p:grpSp>
      <p:grpSp>
        <p:nvGrpSpPr>
          <p:cNvPr name="Group 31" id="31"/>
          <p:cNvGrpSpPr/>
          <p:nvPr/>
        </p:nvGrpSpPr>
        <p:grpSpPr>
          <a:xfrm rot="0">
            <a:off x="9578176" y="6207339"/>
            <a:ext cx="5386382" cy="1473632"/>
            <a:chOff x="0" y="0"/>
            <a:chExt cx="7181843" cy="1964842"/>
          </a:xfrm>
        </p:grpSpPr>
        <p:grpSp>
          <p:nvGrpSpPr>
            <p:cNvPr name="Group 32" id="32"/>
            <p:cNvGrpSpPr/>
            <p:nvPr/>
          </p:nvGrpSpPr>
          <p:grpSpPr>
            <a:xfrm rot="0">
              <a:off x="0" y="0"/>
              <a:ext cx="7181843" cy="1964842"/>
              <a:chOff x="0" y="0"/>
              <a:chExt cx="4457729" cy="1219566"/>
            </a:xfrm>
          </p:grpSpPr>
          <p:sp>
            <p:nvSpPr>
              <p:cNvPr name="Freeform 33" id="33"/>
              <p:cNvSpPr/>
              <p:nvPr/>
            </p:nvSpPr>
            <p:spPr>
              <a:xfrm flipH="false" flipV="false" rot="0">
                <a:off x="0" y="0"/>
                <a:ext cx="4457729" cy="1219566"/>
              </a:xfrm>
              <a:custGeom>
                <a:avLst/>
                <a:gdLst/>
                <a:ahLst/>
                <a:cxnLst/>
                <a:rect r="r" b="b" t="t" l="l"/>
                <a:pathLst>
                  <a:path h="1219566" w="4457729">
                    <a:moveTo>
                      <a:pt x="23157" y="0"/>
                    </a:moveTo>
                    <a:lnTo>
                      <a:pt x="4434572" y="0"/>
                    </a:lnTo>
                    <a:cubicBezTo>
                      <a:pt x="4447361" y="0"/>
                      <a:pt x="4457729" y="10368"/>
                      <a:pt x="4457729" y="23157"/>
                    </a:cubicBezTo>
                    <a:lnTo>
                      <a:pt x="4457729" y="1196410"/>
                    </a:lnTo>
                    <a:cubicBezTo>
                      <a:pt x="4457729" y="1202551"/>
                      <a:pt x="4455289" y="1208441"/>
                      <a:pt x="4450946" y="1212784"/>
                    </a:cubicBezTo>
                    <a:cubicBezTo>
                      <a:pt x="4446604" y="1217127"/>
                      <a:pt x="4440714" y="1219566"/>
                      <a:pt x="4434572" y="1219566"/>
                    </a:cubicBezTo>
                    <a:lnTo>
                      <a:pt x="23157" y="1219566"/>
                    </a:lnTo>
                    <a:cubicBezTo>
                      <a:pt x="17015" y="1219566"/>
                      <a:pt x="11125" y="1217127"/>
                      <a:pt x="6782" y="1212784"/>
                    </a:cubicBezTo>
                    <a:cubicBezTo>
                      <a:pt x="2440" y="1208441"/>
                      <a:pt x="0" y="1202551"/>
                      <a:pt x="0" y="1196410"/>
                    </a:cubicBezTo>
                    <a:lnTo>
                      <a:pt x="0" y="23157"/>
                    </a:lnTo>
                    <a:cubicBezTo>
                      <a:pt x="0" y="17015"/>
                      <a:pt x="2440" y="11125"/>
                      <a:pt x="6782" y="6782"/>
                    </a:cubicBezTo>
                    <a:cubicBezTo>
                      <a:pt x="11125" y="2440"/>
                      <a:pt x="17015" y="0"/>
                      <a:pt x="23157" y="0"/>
                    </a:cubicBezTo>
                    <a:close/>
                  </a:path>
                </a:pathLst>
              </a:custGeom>
              <a:solidFill>
                <a:srgbClr val="E2CFC0"/>
              </a:solidFill>
              <a:ln w="76200" cap="sq">
                <a:solidFill>
                  <a:srgbClr val="5F082E"/>
                </a:solidFill>
                <a:prstDash val="solid"/>
                <a:miter/>
              </a:ln>
            </p:spPr>
          </p:sp>
          <p:sp>
            <p:nvSpPr>
              <p:cNvPr name="TextBox 34" id="34"/>
              <p:cNvSpPr txBox="true"/>
              <p:nvPr/>
            </p:nvSpPr>
            <p:spPr>
              <a:xfrm>
                <a:off x="0" y="-38100"/>
                <a:ext cx="4457729" cy="1257666"/>
              </a:xfrm>
              <a:prstGeom prst="rect">
                <a:avLst/>
              </a:prstGeom>
            </p:spPr>
            <p:txBody>
              <a:bodyPr anchor="ctr" rtlCol="false" tIns="18354" lIns="18354" bIns="18354" rIns="18354"/>
              <a:lstStyle/>
              <a:p>
                <a:pPr algn="ctr">
                  <a:lnSpc>
                    <a:spcPts val="2756"/>
                  </a:lnSpc>
                </a:pPr>
              </a:p>
            </p:txBody>
          </p:sp>
        </p:grpSp>
        <p:grpSp>
          <p:nvGrpSpPr>
            <p:cNvPr name="Group 35" id="35"/>
            <p:cNvGrpSpPr/>
            <p:nvPr/>
          </p:nvGrpSpPr>
          <p:grpSpPr>
            <a:xfrm rot="0">
              <a:off x="202844" y="169234"/>
              <a:ext cx="1594444" cy="1644200"/>
              <a:chOff x="0" y="0"/>
              <a:chExt cx="838630" cy="864800"/>
            </a:xfrm>
          </p:grpSpPr>
          <p:sp>
            <p:nvSpPr>
              <p:cNvPr name="Freeform 36" id="36"/>
              <p:cNvSpPr/>
              <p:nvPr/>
            </p:nvSpPr>
            <p:spPr>
              <a:xfrm flipH="false" flipV="false" rot="0">
                <a:off x="0" y="0"/>
                <a:ext cx="838630" cy="864800"/>
              </a:xfrm>
              <a:custGeom>
                <a:avLst/>
                <a:gdLst/>
                <a:ahLst/>
                <a:cxnLst/>
                <a:rect r="r" b="b" t="t" l="l"/>
                <a:pathLst>
                  <a:path h="864800" w="838630">
                    <a:moveTo>
                      <a:pt x="111621" y="0"/>
                    </a:moveTo>
                    <a:lnTo>
                      <a:pt x="727009" y="0"/>
                    </a:lnTo>
                    <a:cubicBezTo>
                      <a:pt x="788656" y="0"/>
                      <a:pt x="838630" y="49974"/>
                      <a:pt x="838630" y="111621"/>
                    </a:cubicBezTo>
                    <a:lnTo>
                      <a:pt x="838630" y="753179"/>
                    </a:lnTo>
                    <a:cubicBezTo>
                      <a:pt x="838630" y="814826"/>
                      <a:pt x="788656" y="864800"/>
                      <a:pt x="727009" y="864800"/>
                    </a:cubicBezTo>
                    <a:lnTo>
                      <a:pt x="111621" y="864800"/>
                    </a:lnTo>
                    <a:cubicBezTo>
                      <a:pt x="49974" y="864800"/>
                      <a:pt x="0" y="814826"/>
                      <a:pt x="0" y="753179"/>
                    </a:cubicBezTo>
                    <a:lnTo>
                      <a:pt x="0" y="111621"/>
                    </a:lnTo>
                    <a:cubicBezTo>
                      <a:pt x="0" y="49974"/>
                      <a:pt x="49974" y="0"/>
                      <a:pt x="111621" y="0"/>
                    </a:cubicBezTo>
                    <a:close/>
                  </a:path>
                </a:pathLst>
              </a:custGeom>
              <a:blipFill>
                <a:blip r:embed="rId8"/>
                <a:stretch>
                  <a:fillRect l="0" t="-254" r="0" b="-254"/>
                </a:stretch>
              </a:blipFill>
            </p:spPr>
          </p:sp>
        </p:grpSp>
        <p:sp>
          <p:nvSpPr>
            <p:cNvPr name="TextBox 37" id="37"/>
            <p:cNvSpPr txBox="true"/>
            <p:nvPr/>
          </p:nvSpPr>
          <p:spPr>
            <a:xfrm rot="0">
              <a:off x="1917779" y="459089"/>
              <a:ext cx="4837421" cy="366836"/>
            </a:xfrm>
            <a:prstGeom prst="rect">
              <a:avLst/>
            </a:prstGeom>
          </p:spPr>
          <p:txBody>
            <a:bodyPr anchor="t" rtlCol="false" tIns="0" lIns="0" bIns="0" rIns="0">
              <a:spAutoFit/>
            </a:bodyPr>
            <a:lstStyle/>
            <a:p>
              <a:pPr algn="l">
                <a:lnSpc>
                  <a:spcPts val="1911"/>
                </a:lnSpc>
              </a:pPr>
              <a:r>
                <a:rPr lang="en-US" b="true" sz="1911">
                  <a:solidFill>
                    <a:srgbClr val="000000"/>
                  </a:solidFill>
                  <a:latin typeface="Droid Serif Bold"/>
                  <a:ea typeface="Droid Serif Bold"/>
                  <a:cs typeface="Droid Serif Bold"/>
                  <a:sym typeface="Droid Serif Bold"/>
                </a:rPr>
                <a:t>Ahmed Mohammed Al-Sadiq</a:t>
              </a:r>
            </a:p>
          </p:txBody>
        </p:sp>
        <p:sp>
          <p:nvSpPr>
            <p:cNvPr name="TextBox 38" id="38"/>
            <p:cNvSpPr txBox="true"/>
            <p:nvPr/>
          </p:nvSpPr>
          <p:spPr>
            <a:xfrm rot="0">
              <a:off x="2022774" y="1216416"/>
              <a:ext cx="5049067" cy="337520"/>
            </a:xfrm>
            <a:prstGeom prst="rect">
              <a:avLst/>
            </a:prstGeom>
          </p:spPr>
          <p:txBody>
            <a:bodyPr anchor="t" rtlCol="false" tIns="0" lIns="0" bIns="0" rIns="0">
              <a:spAutoFit/>
            </a:bodyPr>
            <a:lstStyle/>
            <a:p>
              <a:pPr algn="l">
                <a:lnSpc>
                  <a:spcPts val="1912"/>
                </a:lnSpc>
              </a:pPr>
              <a:r>
                <a:rPr lang="en-US" b="true" sz="1580" i="true">
                  <a:solidFill>
                    <a:srgbClr val="000000"/>
                  </a:solidFill>
                  <a:latin typeface="Poppins Bold Italics"/>
                  <a:ea typeface="Poppins Bold Italics"/>
                  <a:cs typeface="Poppins Bold Italics"/>
                  <a:sym typeface="Poppins Bold Italics"/>
                </a:rPr>
                <a:t>G</a:t>
              </a:r>
              <a:r>
                <a:rPr lang="en-US" b="true" sz="1580" i="true">
                  <a:solidFill>
                    <a:srgbClr val="000000"/>
                  </a:solidFill>
                  <a:latin typeface="Poppins Bold Italics"/>
                  <a:ea typeface="Poppins Bold Italics"/>
                  <a:cs typeface="Poppins Bold Italics"/>
                  <a:sym typeface="Poppins Bold Italics"/>
                </a:rPr>
                <a:t>IS ,</a:t>
              </a:r>
              <a:r>
                <a:rPr lang="en-US" b="true" sz="1580" i="true">
                  <a:solidFill>
                    <a:srgbClr val="000000"/>
                  </a:solidFill>
                  <a:latin typeface="Poppins Bold Italics"/>
                  <a:ea typeface="Poppins Bold Italics"/>
                  <a:cs typeface="Poppins Bold Italics"/>
                  <a:sym typeface="Poppins Bold Italics"/>
                </a:rPr>
                <a:t> </a:t>
              </a:r>
              <a:r>
                <a:rPr lang="en-US" b="true" sz="1580" i="true">
                  <a:solidFill>
                    <a:srgbClr val="8B0606"/>
                  </a:solidFill>
                  <a:latin typeface="Poppins Bold Italics"/>
                  <a:ea typeface="Poppins Bold Italics"/>
                  <a:cs typeface="Poppins Bold Italics"/>
                  <a:sym typeface="Poppins Bold Italics"/>
                </a:rPr>
                <a:t>Data Analyst Specialist.</a:t>
              </a:r>
            </a:p>
          </p:txBody>
        </p:sp>
      </p:grpSp>
      <p:grpSp>
        <p:nvGrpSpPr>
          <p:cNvPr name="Group 39" id="39"/>
          <p:cNvGrpSpPr/>
          <p:nvPr/>
        </p:nvGrpSpPr>
        <p:grpSpPr>
          <a:xfrm rot="0">
            <a:off x="3015250" y="4427207"/>
            <a:ext cx="5225823" cy="1464762"/>
            <a:chOff x="0" y="0"/>
            <a:chExt cx="6967764" cy="1953016"/>
          </a:xfrm>
        </p:grpSpPr>
        <p:grpSp>
          <p:nvGrpSpPr>
            <p:cNvPr name="Group 40" id="40"/>
            <p:cNvGrpSpPr/>
            <p:nvPr/>
          </p:nvGrpSpPr>
          <p:grpSpPr>
            <a:xfrm rot="0">
              <a:off x="0" y="0"/>
              <a:ext cx="6967764" cy="1953016"/>
              <a:chOff x="0" y="0"/>
              <a:chExt cx="4487558" cy="1257831"/>
            </a:xfrm>
          </p:grpSpPr>
          <p:sp>
            <p:nvSpPr>
              <p:cNvPr name="Freeform 41" id="41"/>
              <p:cNvSpPr/>
              <p:nvPr/>
            </p:nvSpPr>
            <p:spPr>
              <a:xfrm flipH="false" flipV="false" rot="0">
                <a:off x="0" y="0"/>
                <a:ext cx="4487558" cy="1257831"/>
              </a:xfrm>
              <a:custGeom>
                <a:avLst/>
                <a:gdLst/>
                <a:ahLst/>
                <a:cxnLst/>
                <a:rect r="r" b="b" t="t" l="l"/>
                <a:pathLst>
                  <a:path h="1257831" w="4487558">
                    <a:moveTo>
                      <a:pt x="23003" y="0"/>
                    </a:moveTo>
                    <a:lnTo>
                      <a:pt x="4464555" y="0"/>
                    </a:lnTo>
                    <a:cubicBezTo>
                      <a:pt x="4470656" y="0"/>
                      <a:pt x="4476507" y="2423"/>
                      <a:pt x="4480821" y="6737"/>
                    </a:cubicBezTo>
                    <a:cubicBezTo>
                      <a:pt x="4485134" y="11051"/>
                      <a:pt x="4487558" y="16902"/>
                      <a:pt x="4487558" y="23003"/>
                    </a:cubicBezTo>
                    <a:lnTo>
                      <a:pt x="4487558" y="1234828"/>
                    </a:lnTo>
                    <a:cubicBezTo>
                      <a:pt x="4487558" y="1240929"/>
                      <a:pt x="4485134" y="1246780"/>
                      <a:pt x="4480821" y="1251094"/>
                    </a:cubicBezTo>
                    <a:cubicBezTo>
                      <a:pt x="4476507" y="1255408"/>
                      <a:pt x="4470656" y="1257831"/>
                      <a:pt x="4464555" y="1257831"/>
                    </a:cubicBezTo>
                    <a:lnTo>
                      <a:pt x="23003" y="1257831"/>
                    </a:lnTo>
                    <a:cubicBezTo>
                      <a:pt x="16902" y="1257831"/>
                      <a:pt x="11051" y="1255408"/>
                      <a:pt x="6737" y="1251094"/>
                    </a:cubicBezTo>
                    <a:cubicBezTo>
                      <a:pt x="2423" y="1246780"/>
                      <a:pt x="0" y="1240929"/>
                      <a:pt x="0" y="1234828"/>
                    </a:cubicBezTo>
                    <a:lnTo>
                      <a:pt x="0" y="23003"/>
                    </a:lnTo>
                    <a:cubicBezTo>
                      <a:pt x="0" y="16902"/>
                      <a:pt x="2423" y="11051"/>
                      <a:pt x="6737" y="6737"/>
                    </a:cubicBezTo>
                    <a:cubicBezTo>
                      <a:pt x="11051" y="2423"/>
                      <a:pt x="16902" y="0"/>
                      <a:pt x="23003" y="0"/>
                    </a:cubicBezTo>
                    <a:close/>
                  </a:path>
                </a:pathLst>
              </a:custGeom>
              <a:solidFill>
                <a:srgbClr val="E2CFC0"/>
              </a:solidFill>
              <a:ln w="76200" cap="sq">
                <a:solidFill>
                  <a:srgbClr val="5F082E"/>
                </a:solidFill>
                <a:prstDash val="solid"/>
                <a:miter/>
              </a:ln>
            </p:spPr>
          </p:sp>
          <p:sp>
            <p:nvSpPr>
              <p:cNvPr name="TextBox 42" id="42"/>
              <p:cNvSpPr txBox="true"/>
              <p:nvPr/>
            </p:nvSpPr>
            <p:spPr>
              <a:xfrm>
                <a:off x="0" y="-38100"/>
                <a:ext cx="4487558" cy="1295931"/>
              </a:xfrm>
              <a:prstGeom prst="rect">
                <a:avLst/>
              </a:prstGeom>
            </p:spPr>
            <p:txBody>
              <a:bodyPr anchor="ctr" rtlCol="false" tIns="18354" lIns="18354" bIns="18354" rIns="18354"/>
              <a:lstStyle/>
              <a:p>
                <a:pPr algn="ctr">
                  <a:lnSpc>
                    <a:spcPts val="2756"/>
                  </a:lnSpc>
                </a:pPr>
              </a:p>
            </p:txBody>
          </p:sp>
        </p:grpSp>
        <p:grpSp>
          <p:nvGrpSpPr>
            <p:cNvPr name="Group 43" id="43"/>
            <p:cNvGrpSpPr/>
            <p:nvPr/>
          </p:nvGrpSpPr>
          <p:grpSpPr>
            <a:xfrm rot="0">
              <a:off x="196798" y="163098"/>
              <a:ext cx="1546916" cy="1584586"/>
              <a:chOff x="0" y="0"/>
              <a:chExt cx="844242" cy="864800"/>
            </a:xfrm>
          </p:grpSpPr>
          <p:sp>
            <p:nvSpPr>
              <p:cNvPr name="Freeform 44" id="44"/>
              <p:cNvSpPr/>
              <p:nvPr/>
            </p:nvSpPr>
            <p:spPr>
              <a:xfrm flipH="false" flipV="false" rot="0">
                <a:off x="0" y="0"/>
                <a:ext cx="844242" cy="864800"/>
              </a:xfrm>
              <a:custGeom>
                <a:avLst/>
                <a:gdLst/>
                <a:ahLst/>
                <a:cxnLst/>
                <a:rect r="r" b="b" t="t" l="l"/>
                <a:pathLst>
                  <a:path h="864800" w="844242">
                    <a:moveTo>
                      <a:pt x="110879" y="0"/>
                    </a:moveTo>
                    <a:lnTo>
                      <a:pt x="733363" y="0"/>
                    </a:lnTo>
                    <a:cubicBezTo>
                      <a:pt x="762770" y="0"/>
                      <a:pt x="790972" y="11682"/>
                      <a:pt x="811766" y="32476"/>
                    </a:cubicBezTo>
                    <a:cubicBezTo>
                      <a:pt x="832560" y="53269"/>
                      <a:pt x="844242" y="81472"/>
                      <a:pt x="844242" y="110879"/>
                    </a:cubicBezTo>
                    <a:lnTo>
                      <a:pt x="844242" y="753921"/>
                    </a:lnTo>
                    <a:cubicBezTo>
                      <a:pt x="844242" y="815158"/>
                      <a:pt x="794600" y="864800"/>
                      <a:pt x="733363" y="864800"/>
                    </a:cubicBezTo>
                    <a:lnTo>
                      <a:pt x="110879" y="864800"/>
                    </a:lnTo>
                    <a:cubicBezTo>
                      <a:pt x="49642" y="864800"/>
                      <a:pt x="0" y="815158"/>
                      <a:pt x="0" y="753921"/>
                    </a:cubicBezTo>
                    <a:lnTo>
                      <a:pt x="0" y="110879"/>
                    </a:lnTo>
                    <a:cubicBezTo>
                      <a:pt x="0" y="49642"/>
                      <a:pt x="49642" y="0"/>
                      <a:pt x="110879" y="0"/>
                    </a:cubicBezTo>
                    <a:close/>
                  </a:path>
                </a:pathLst>
              </a:custGeom>
              <a:blipFill>
                <a:blip r:embed="rId9"/>
                <a:stretch>
                  <a:fillRect l="0" t="-10996" r="0" b="-10996"/>
                </a:stretch>
              </a:blipFill>
            </p:spPr>
          </p:sp>
        </p:grpSp>
        <p:sp>
          <p:nvSpPr>
            <p:cNvPr name="TextBox 45" id="45"/>
            <p:cNvSpPr txBox="true"/>
            <p:nvPr/>
          </p:nvSpPr>
          <p:spPr>
            <a:xfrm rot="0">
              <a:off x="1860614" y="462184"/>
              <a:ext cx="4693226" cy="398546"/>
            </a:xfrm>
            <a:prstGeom prst="rect">
              <a:avLst/>
            </a:prstGeom>
          </p:spPr>
          <p:txBody>
            <a:bodyPr anchor="t" rtlCol="false" tIns="0" lIns="0" bIns="0" rIns="0">
              <a:spAutoFit/>
            </a:bodyPr>
            <a:lstStyle/>
            <a:p>
              <a:pPr algn="l">
                <a:lnSpc>
                  <a:spcPts val="2174"/>
                </a:lnSpc>
              </a:pPr>
              <a:r>
                <a:rPr lang="en-US" b="true" sz="2174">
                  <a:solidFill>
                    <a:srgbClr val="000000"/>
                  </a:solidFill>
                  <a:latin typeface="Droid Serif Bold"/>
                  <a:ea typeface="Droid Serif Bold"/>
                  <a:cs typeface="Droid Serif Bold"/>
                  <a:sym typeface="Droid Serif Bold"/>
                </a:rPr>
                <a:t>Abdulrahman Ali Shabn</a:t>
              </a:r>
            </a:p>
          </p:txBody>
        </p:sp>
        <p:sp>
          <p:nvSpPr>
            <p:cNvPr name="TextBox 46" id="46"/>
            <p:cNvSpPr txBox="true"/>
            <p:nvPr/>
          </p:nvSpPr>
          <p:spPr>
            <a:xfrm rot="0">
              <a:off x="1950295" y="1112209"/>
              <a:ext cx="4898563" cy="635475"/>
            </a:xfrm>
            <a:prstGeom prst="rect">
              <a:avLst/>
            </a:prstGeom>
          </p:spPr>
          <p:txBody>
            <a:bodyPr anchor="t" rtlCol="false" tIns="0" lIns="0" bIns="0" rIns="0">
              <a:spAutoFit/>
            </a:bodyPr>
            <a:lstStyle/>
            <a:p>
              <a:pPr algn="l">
                <a:lnSpc>
                  <a:spcPts val="1842"/>
                </a:lnSpc>
              </a:pPr>
              <a:r>
                <a:rPr lang="en-US" b="true" sz="1522" i="true">
                  <a:solidFill>
                    <a:srgbClr val="000000"/>
                  </a:solidFill>
                  <a:latin typeface="Poppins Bold Italics"/>
                  <a:ea typeface="Poppins Bold Italics"/>
                  <a:cs typeface="Poppins Bold Italics"/>
                  <a:sym typeface="Poppins Bold Italics"/>
                </a:rPr>
                <a:t>FCI - ZU ,</a:t>
              </a:r>
              <a:r>
                <a:rPr lang="en-US" sz="1522" i="true" b="true">
                  <a:solidFill>
                    <a:srgbClr val="8B0606"/>
                  </a:solidFill>
                  <a:latin typeface="Poppins Bold Italics"/>
                  <a:ea typeface="Poppins Bold Italics"/>
                  <a:cs typeface="Poppins Bold Italics"/>
                  <a:sym typeface="Poppins Bold Italics"/>
                </a:rPr>
                <a:t> Data Analyst Specialist.</a:t>
              </a:r>
            </a:p>
            <a:p>
              <a:pPr algn="l">
                <a:lnSpc>
                  <a:spcPts val="1842"/>
                </a:lnSpc>
              </a:pPr>
              <a:r>
                <a:rPr lang="en-US" b="true" sz="1522" i="true">
                  <a:solidFill>
                    <a:srgbClr val="000000"/>
                  </a:solidFill>
                  <a:latin typeface="Poppins Bold Italics"/>
                  <a:ea typeface="Poppins Bold Italics"/>
                  <a:cs typeface="Poppins Bold Italics"/>
                  <a:sym typeface="Poppins Bold Italics"/>
                </a:rPr>
                <a:t>Team Leader</a:t>
              </a:r>
            </a:p>
          </p:txBody>
        </p:sp>
      </p:grpSp>
      <p:grpSp>
        <p:nvGrpSpPr>
          <p:cNvPr name="Group 47" id="47"/>
          <p:cNvGrpSpPr/>
          <p:nvPr/>
        </p:nvGrpSpPr>
        <p:grpSpPr>
          <a:xfrm rot="0">
            <a:off x="2973628" y="6265985"/>
            <a:ext cx="5291815" cy="1414985"/>
            <a:chOff x="0" y="0"/>
            <a:chExt cx="7055753" cy="1886647"/>
          </a:xfrm>
        </p:grpSpPr>
        <p:grpSp>
          <p:nvGrpSpPr>
            <p:cNvPr name="Group 48" id="48"/>
            <p:cNvGrpSpPr/>
            <p:nvPr/>
          </p:nvGrpSpPr>
          <p:grpSpPr>
            <a:xfrm rot="0">
              <a:off x="0" y="0"/>
              <a:ext cx="7055753" cy="1886647"/>
              <a:chOff x="0" y="0"/>
              <a:chExt cx="4560980" cy="1219566"/>
            </a:xfrm>
          </p:grpSpPr>
          <p:sp>
            <p:nvSpPr>
              <p:cNvPr name="Freeform 49" id="49"/>
              <p:cNvSpPr/>
              <p:nvPr/>
            </p:nvSpPr>
            <p:spPr>
              <a:xfrm flipH="false" flipV="false" rot="0">
                <a:off x="0" y="0"/>
                <a:ext cx="4560981" cy="1219566"/>
              </a:xfrm>
              <a:custGeom>
                <a:avLst/>
                <a:gdLst/>
                <a:ahLst/>
                <a:cxnLst/>
                <a:rect r="r" b="b" t="t" l="l"/>
                <a:pathLst>
                  <a:path h="1219566" w="4560981">
                    <a:moveTo>
                      <a:pt x="22632" y="0"/>
                    </a:moveTo>
                    <a:lnTo>
                      <a:pt x="4538348" y="0"/>
                    </a:lnTo>
                    <a:cubicBezTo>
                      <a:pt x="4544351" y="0"/>
                      <a:pt x="4550107" y="2384"/>
                      <a:pt x="4554352" y="6629"/>
                    </a:cubicBezTo>
                    <a:cubicBezTo>
                      <a:pt x="4558596" y="10873"/>
                      <a:pt x="4560981" y="16630"/>
                      <a:pt x="4560981" y="22632"/>
                    </a:cubicBezTo>
                    <a:lnTo>
                      <a:pt x="4560981" y="1196934"/>
                    </a:lnTo>
                    <a:cubicBezTo>
                      <a:pt x="4560981" y="1202936"/>
                      <a:pt x="4558596" y="1208693"/>
                      <a:pt x="4554352" y="1212937"/>
                    </a:cubicBezTo>
                    <a:cubicBezTo>
                      <a:pt x="4550107" y="1217182"/>
                      <a:pt x="4544351" y="1219566"/>
                      <a:pt x="4538348" y="1219566"/>
                    </a:cubicBezTo>
                    <a:lnTo>
                      <a:pt x="22632" y="1219566"/>
                    </a:lnTo>
                    <a:cubicBezTo>
                      <a:pt x="16630" y="1219566"/>
                      <a:pt x="10873" y="1217182"/>
                      <a:pt x="6629" y="1212937"/>
                    </a:cubicBezTo>
                    <a:cubicBezTo>
                      <a:pt x="2384" y="1208693"/>
                      <a:pt x="0" y="1202936"/>
                      <a:pt x="0" y="1196934"/>
                    </a:cubicBezTo>
                    <a:lnTo>
                      <a:pt x="0" y="22632"/>
                    </a:lnTo>
                    <a:cubicBezTo>
                      <a:pt x="0" y="16630"/>
                      <a:pt x="2384" y="10873"/>
                      <a:pt x="6629" y="6629"/>
                    </a:cubicBezTo>
                    <a:cubicBezTo>
                      <a:pt x="10873" y="2384"/>
                      <a:pt x="16630" y="0"/>
                      <a:pt x="22632" y="0"/>
                    </a:cubicBezTo>
                    <a:close/>
                  </a:path>
                </a:pathLst>
              </a:custGeom>
              <a:solidFill>
                <a:srgbClr val="E2CFC0"/>
              </a:solidFill>
              <a:ln w="76200" cap="sq">
                <a:solidFill>
                  <a:srgbClr val="5F082E"/>
                </a:solidFill>
                <a:prstDash val="solid"/>
                <a:miter/>
              </a:ln>
            </p:spPr>
          </p:sp>
          <p:sp>
            <p:nvSpPr>
              <p:cNvPr name="TextBox 50" id="50"/>
              <p:cNvSpPr txBox="true"/>
              <p:nvPr/>
            </p:nvSpPr>
            <p:spPr>
              <a:xfrm>
                <a:off x="0" y="-38100"/>
                <a:ext cx="4560980" cy="1257666"/>
              </a:xfrm>
              <a:prstGeom prst="rect">
                <a:avLst/>
              </a:prstGeom>
            </p:spPr>
            <p:txBody>
              <a:bodyPr anchor="ctr" rtlCol="false" tIns="18354" lIns="18354" bIns="18354" rIns="18354"/>
              <a:lstStyle/>
              <a:p>
                <a:pPr algn="ctr">
                  <a:lnSpc>
                    <a:spcPts val="2756"/>
                  </a:lnSpc>
                </a:pPr>
              </a:p>
            </p:txBody>
          </p:sp>
        </p:grpSp>
        <p:grpSp>
          <p:nvGrpSpPr>
            <p:cNvPr name="Group 51" id="51"/>
            <p:cNvGrpSpPr/>
            <p:nvPr/>
          </p:nvGrpSpPr>
          <p:grpSpPr>
            <a:xfrm rot="0">
              <a:off x="199283" y="162499"/>
              <a:ext cx="1566451" cy="1578765"/>
              <a:chOff x="0" y="0"/>
              <a:chExt cx="858055" cy="864800"/>
            </a:xfrm>
          </p:grpSpPr>
          <p:sp>
            <p:nvSpPr>
              <p:cNvPr name="Freeform 52" id="52"/>
              <p:cNvSpPr/>
              <p:nvPr/>
            </p:nvSpPr>
            <p:spPr>
              <a:xfrm flipH="false" flipV="false" rot="0">
                <a:off x="0" y="0"/>
                <a:ext cx="858055" cy="864800"/>
              </a:xfrm>
              <a:custGeom>
                <a:avLst/>
                <a:gdLst/>
                <a:ahLst/>
                <a:cxnLst/>
                <a:rect r="r" b="b" t="t" l="l"/>
                <a:pathLst>
                  <a:path h="864800" w="858055">
                    <a:moveTo>
                      <a:pt x="109094" y="0"/>
                    </a:moveTo>
                    <a:lnTo>
                      <a:pt x="748961" y="0"/>
                    </a:lnTo>
                    <a:cubicBezTo>
                      <a:pt x="809212" y="0"/>
                      <a:pt x="858055" y="48843"/>
                      <a:pt x="858055" y="109094"/>
                    </a:cubicBezTo>
                    <a:lnTo>
                      <a:pt x="858055" y="755706"/>
                    </a:lnTo>
                    <a:cubicBezTo>
                      <a:pt x="858055" y="815957"/>
                      <a:pt x="809212" y="864800"/>
                      <a:pt x="748961" y="864800"/>
                    </a:cubicBezTo>
                    <a:lnTo>
                      <a:pt x="109094" y="864800"/>
                    </a:lnTo>
                    <a:cubicBezTo>
                      <a:pt x="48843" y="864800"/>
                      <a:pt x="0" y="815957"/>
                      <a:pt x="0" y="755706"/>
                    </a:cubicBezTo>
                    <a:lnTo>
                      <a:pt x="0" y="109094"/>
                    </a:lnTo>
                    <a:cubicBezTo>
                      <a:pt x="0" y="48843"/>
                      <a:pt x="48843" y="0"/>
                      <a:pt x="109094" y="0"/>
                    </a:cubicBezTo>
                    <a:close/>
                  </a:path>
                </a:pathLst>
              </a:custGeom>
              <a:blipFill>
                <a:blip r:embed="rId10"/>
                <a:stretch>
                  <a:fillRect l="0" t="-12698" r="0" b="-12698"/>
                </a:stretch>
              </a:blipFill>
            </p:spPr>
          </p:sp>
        </p:grpSp>
        <p:sp>
          <p:nvSpPr>
            <p:cNvPr name="TextBox 53" id="53"/>
            <p:cNvSpPr txBox="true"/>
            <p:nvPr/>
          </p:nvSpPr>
          <p:spPr>
            <a:xfrm rot="0">
              <a:off x="1884110" y="460626"/>
              <a:ext cx="4752492" cy="396942"/>
            </a:xfrm>
            <a:prstGeom prst="rect">
              <a:avLst/>
            </a:prstGeom>
          </p:spPr>
          <p:txBody>
            <a:bodyPr anchor="t" rtlCol="false" tIns="0" lIns="0" bIns="0" rIns="0">
              <a:spAutoFit/>
            </a:bodyPr>
            <a:lstStyle/>
            <a:p>
              <a:pPr algn="l">
                <a:lnSpc>
                  <a:spcPts val="2166"/>
                </a:lnSpc>
              </a:pPr>
              <a:r>
                <a:rPr lang="en-US" b="true" sz="2166">
                  <a:solidFill>
                    <a:srgbClr val="000000"/>
                  </a:solidFill>
                  <a:latin typeface="Droid Serif Bold"/>
                  <a:ea typeface="Droid Serif Bold"/>
                  <a:cs typeface="Droid Serif Bold"/>
                  <a:sym typeface="Droid Serif Bold"/>
                </a:rPr>
                <a:t>Adham Walid Boghdady</a:t>
              </a:r>
            </a:p>
          </p:txBody>
        </p:sp>
        <p:sp>
          <p:nvSpPr>
            <p:cNvPr name="TextBox 54" id="54"/>
            <p:cNvSpPr txBox="true"/>
            <p:nvPr/>
          </p:nvSpPr>
          <p:spPr>
            <a:xfrm rot="0">
              <a:off x="1987261" y="1167248"/>
              <a:ext cx="4960423" cy="324845"/>
            </a:xfrm>
            <a:prstGeom prst="rect">
              <a:avLst/>
            </a:prstGeom>
          </p:spPr>
          <p:txBody>
            <a:bodyPr anchor="t" rtlCol="false" tIns="0" lIns="0" bIns="0" rIns="0">
              <a:spAutoFit/>
            </a:bodyPr>
            <a:lstStyle/>
            <a:p>
              <a:pPr algn="l">
                <a:lnSpc>
                  <a:spcPts val="1836"/>
                </a:lnSpc>
              </a:pPr>
              <a:r>
                <a:rPr lang="en-US" b="true" sz="1517" i="true">
                  <a:solidFill>
                    <a:srgbClr val="000000"/>
                  </a:solidFill>
                  <a:latin typeface="Poppins Bold Italics"/>
                  <a:ea typeface="Poppins Bold Italics"/>
                  <a:cs typeface="Poppins Bold Italics"/>
                  <a:sym typeface="Poppins Bold Italics"/>
                </a:rPr>
                <a:t>FCI - ZU ,</a:t>
              </a:r>
              <a:r>
                <a:rPr lang="en-US" b="true" sz="1517" i="true">
                  <a:solidFill>
                    <a:srgbClr val="8B0606"/>
                  </a:solidFill>
                  <a:latin typeface="Poppins Bold Italics"/>
                  <a:ea typeface="Poppins Bold Italics"/>
                  <a:cs typeface="Poppins Bold Italics"/>
                  <a:sym typeface="Poppins Bold Italics"/>
                </a:rPr>
                <a:t> Data Analyst Specialist.</a:t>
              </a:r>
            </a:p>
          </p:txBody>
        </p:sp>
      </p:grpSp>
      <p:grpSp>
        <p:nvGrpSpPr>
          <p:cNvPr name="Group 55" id="55"/>
          <p:cNvGrpSpPr/>
          <p:nvPr/>
        </p:nvGrpSpPr>
        <p:grpSpPr>
          <a:xfrm rot="0">
            <a:off x="9592463" y="2632206"/>
            <a:ext cx="5357807" cy="1467661"/>
            <a:chOff x="0" y="0"/>
            <a:chExt cx="7143743" cy="1956881"/>
          </a:xfrm>
        </p:grpSpPr>
        <p:grpSp>
          <p:nvGrpSpPr>
            <p:cNvPr name="Group 56" id="56"/>
            <p:cNvGrpSpPr/>
            <p:nvPr/>
          </p:nvGrpSpPr>
          <p:grpSpPr>
            <a:xfrm rot="0">
              <a:off x="0" y="0"/>
              <a:ext cx="7143743" cy="1956881"/>
              <a:chOff x="0" y="0"/>
              <a:chExt cx="4452120" cy="1219566"/>
            </a:xfrm>
          </p:grpSpPr>
          <p:sp>
            <p:nvSpPr>
              <p:cNvPr name="Freeform 57" id="57"/>
              <p:cNvSpPr/>
              <p:nvPr/>
            </p:nvSpPr>
            <p:spPr>
              <a:xfrm flipH="false" flipV="false" rot="0">
                <a:off x="0" y="0"/>
                <a:ext cx="4452120" cy="1219566"/>
              </a:xfrm>
              <a:custGeom>
                <a:avLst/>
                <a:gdLst/>
                <a:ahLst/>
                <a:cxnLst/>
                <a:rect r="r" b="b" t="t" l="l"/>
                <a:pathLst>
                  <a:path h="1219566" w="4452120">
                    <a:moveTo>
                      <a:pt x="23186" y="0"/>
                    </a:moveTo>
                    <a:lnTo>
                      <a:pt x="4428934" y="0"/>
                    </a:lnTo>
                    <a:cubicBezTo>
                      <a:pt x="4441739" y="0"/>
                      <a:pt x="4452120" y="10381"/>
                      <a:pt x="4452120" y="23186"/>
                    </a:cubicBezTo>
                    <a:lnTo>
                      <a:pt x="4452120" y="1196381"/>
                    </a:lnTo>
                    <a:cubicBezTo>
                      <a:pt x="4452120" y="1209186"/>
                      <a:pt x="4441739" y="1219566"/>
                      <a:pt x="4428934" y="1219566"/>
                    </a:cubicBezTo>
                    <a:lnTo>
                      <a:pt x="23186" y="1219566"/>
                    </a:lnTo>
                    <a:cubicBezTo>
                      <a:pt x="10381" y="1219566"/>
                      <a:pt x="0" y="1209186"/>
                      <a:pt x="0" y="1196381"/>
                    </a:cubicBezTo>
                    <a:lnTo>
                      <a:pt x="0" y="23186"/>
                    </a:lnTo>
                    <a:cubicBezTo>
                      <a:pt x="0" y="10381"/>
                      <a:pt x="10381" y="0"/>
                      <a:pt x="23186" y="0"/>
                    </a:cubicBezTo>
                    <a:close/>
                  </a:path>
                </a:pathLst>
              </a:custGeom>
              <a:solidFill>
                <a:srgbClr val="E2CFC0"/>
              </a:solidFill>
              <a:ln w="76200" cap="sq">
                <a:solidFill>
                  <a:srgbClr val="5F082E"/>
                </a:solidFill>
                <a:prstDash val="solid"/>
                <a:miter/>
              </a:ln>
            </p:spPr>
          </p:sp>
          <p:sp>
            <p:nvSpPr>
              <p:cNvPr name="TextBox 58" id="58"/>
              <p:cNvSpPr txBox="true"/>
              <p:nvPr/>
            </p:nvSpPr>
            <p:spPr>
              <a:xfrm>
                <a:off x="0" y="-38100"/>
                <a:ext cx="4452120" cy="1257666"/>
              </a:xfrm>
              <a:prstGeom prst="rect">
                <a:avLst/>
              </a:prstGeom>
            </p:spPr>
            <p:txBody>
              <a:bodyPr anchor="ctr" rtlCol="false" tIns="18354" lIns="18354" bIns="18354" rIns="18354"/>
              <a:lstStyle/>
              <a:p>
                <a:pPr algn="ctr">
                  <a:lnSpc>
                    <a:spcPts val="2756"/>
                  </a:lnSpc>
                </a:pPr>
              </a:p>
            </p:txBody>
          </p:sp>
        </p:grpSp>
        <p:grpSp>
          <p:nvGrpSpPr>
            <p:cNvPr name="Group 59" id="59"/>
            <p:cNvGrpSpPr/>
            <p:nvPr/>
          </p:nvGrpSpPr>
          <p:grpSpPr>
            <a:xfrm rot="0">
              <a:off x="201768" y="168548"/>
              <a:ext cx="1585985" cy="1637537"/>
              <a:chOff x="0" y="0"/>
              <a:chExt cx="837575" cy="864800"/>
            </a:xfrm>
          </p:grpSpPr>
          <p:sp>
            <p:nvSpPr>
              <p:cNvPr name="Freeform 60" id="60"/>
              <p:cNvSpPr/>
              <p:nvPr/>
            </p:nvSpPr>
            <p:spPr>
              <a:xfrm flipH="false" flipV="false" rot="0">
                <a:off x="0" y="0"/>
                <a:ext cx="837575" cy="864800"/>
              </a:xfrm>
              <a:custGeom>
                <a:avLst/>
                <a:gdLst/>
                <a:ahLst/>
                <a:cxnLst/>
                <a:rect r="r" b="b" t="t" l="l"/>
                <a:pathLst>
                  <a:path h="864800" w="837575">
                    <a:moveTo>
                      <a:pt x="111761" y="0"/>
                    </a:moveTo>
                    <a:lnTo>
                      <a:pt x="725813" y="0"/>
                    </a:lnTo>
                    <a:cubicBezTo>
                      <a:pt x="755454" y="0"/>
                      <a:pt x="783881" y="11775"/>
                      <a:pt x="804841" y="32734"/>
                    </a:cubicBezTo>
                    <a:cubicBezTo>
                      <a:pt x="825800" y="53693"/>
                      <a:pt x="837575" y="82120"/>
                      <a:pt x="837575" y="111761"/>
                    </a:cubicBezTo>
                    <a:lnTo>
                      <a:pt x="837575" y="753039"/>
                    </a:lnTo>
                    <a:cubicBezTo>
                      <a:pt x="837575" y="814763"/>
                      <a:pt x="787537" y="864800"/>
                      <a:pt x="725813" y="864800"/>
                    </a:cubicBezTo>
                    <a:lnTo>
                      <a:pt x="111761" y="864800"/>
                    </a:lnTo>
                    <a:cubicBezTo>
                      <a:pt x="82120" y="864800"/>
                      <a:pt x="53693" y="853025"/>
                      <a:pt x="32734" y="832066"/>
                    </a:cubicBezTo>
                    <a:cubicBezTo>
                      <a:pt x="11775" y="811107"/>
                      <a:pt x="0" y="782680"/>
                      <a:pt x="0" y="753039"/>
                    </a:cubicBezTo>
                    <a:lnTo>
                      <a:pt x="0" y="111761"/>
                    </a:lnTo>
                    <a:cubicBezTo>
                      <a:pt x="0" y="50037"/>
                      <a:pt x="50037" y="0"/>
                      <a:pt x="111761" y="0"/>
                    </a:cubicBezTo>
                    <a:close/>
                  </a:path>
                </a:pathLst>
              </a:custGeom>
              <a:blipFill>
                <a:blip r:embed="rId11"/>
                <a:stretch>
                  <a:fillRect l="0" t="-14567" r="0" b="-14567"/>
                </a:stretch>
              </a:blipFill>
            </p:spPr>
          </p:sp>
        </p:grpSp>
        <p:sp>
          <p:nvSpPr>
            <p:cNvPr name="TextBox 61" id="61"/>
            <p:cNvSpPr txBox="true"/>
            <p:nvPr/>
          </p:nvSpPr>
          <p:spPr>
            <a:xfrm rot="0">
              <a:off x="1907605" y="466831"/>
              <a:ext cx="4811758" cy="422662"/>
            </a:xfrm>
            <a:prstGeom prst="rect">
              <a:avLst/>
            </a:prstGeom>
          </p:spPr>
          <p:txBody>
            <a:bodyPr anchor="t" rtlCol="false" tIns="0" lIns="0" bIns="0" rIns="0">
              <a:spAutoFit/>
            </a:bodyPr>
            <a:lstStyle/>
            <a:p>
              <a:pPr algn="l">
                <a:lnSpc>
                  <a:spcPts val="2247"/>
                </a:lnSpc>
              </a:pPr>
              <a:r>
                <a:rPr lang="en-US" b="true" sz="2247">
                  <a:solidFill>
                    <a:srgbClr val="000000"/>
                  </a:solidFill>
                  <a:latin typeface="Droid Serif Bold"/>
                  <a:ea typeface="Droid Serif Bold"/>
                  <a:cs typeface="Droid Serif Bold"/>
                  <a:sym typeface="Droid Serif Bold"/>
                </a:rPr>
                <a:t>M</a:t>
              </a:r>
              <a:r>
                <a:rPr lang="en-US" b="true" sz="2247">
                  <a:solidFill>
                    <a:srgbClr val="000000"/>
                  </a:solidFill>
                  <a:latin typeface="Droid Serif Bold"/>
                  <a:ea typeface="Droid Serif Bold"/>
                  <a:cs typeface="Droid Serif Bold"/>
                  <a:sym typeface="Droid Serif Bold"/>
                </a:rPr>
                <a:t>ahmoud Adel Eraky</a:t>
              </a:r>
            </a:p>
          </p:txBody>
        </p:sp>
        <p:sp>
          <p:nvSpPr>
            <p:cNvPr name="TextBox 62" id="62"/>
            <p:cNvSpPr txBox="true"/>
            <p:nvPr/>
          </p:nvSpPr>
          <p:spPr>
            <a:xfrm rot="0">
              <a:off x="2012043" y="1211410"/>
              <a:ext cx="5022282" cy="336229"/>
            </a:xfrm>
            <a:prstGeom prst="rect">
              <a:avLst/>
            </a:prstGeom>
          </p:spPr>
          <p:txBody>
            <a:bodyPr anchor="t" rtlCol="false" tIns="0" lIns="0" bIns="0" rIns="0">
              <a:spAutoFit/>
            </a:bodyPr>
            <a:lstStyle/>
            <a:p>
              <a:pPr algn="l">
                <a:lnSpc>
                  <a:spcPts val="1904"/>
                </a:lnSpc>
              </a:pPr>
              <a:r>
                <a:rPr lang="en-US" b="true" sz="1573" i="true">
                  <a:solidFill>
                    <a:srgbClr val="000000"/>
                  </a:solidFill>
                  <a:latin typeface="Poppins Bold Italics"/>
                  <a:ea typeface="Poppins Bold Italics"/>
                  <a:cs typeface="Poppins Bold Italics"/>
                  <a:sym typeface="Poppins Bold Italics"/>
                </a:rPr>
                <a:t>FCI - ZNU,</a:t>
              </a:r>
              <a:r>
                <a:rPr lang="en-US" b="true" sz="1573" i="true">
                  <a:solidFill>
                    <a:srgbClr val="000000"/>
                  </a:solidFill>
                  <a:latin typeface="Poppins Bold Italics"/>
                  <a:ea typeface="Poppins Bold Italics"/>
                  <a:cs typeface="Poppins Bold Italics"/>
                  <a:sym typeface="Poppins Bold Italics"/>
                </a:rPr>
                <a:t> </a:t>
              </a:r>
              <a:r>
                <a:rPr lang="en-US" b="true" sz="1573" i="true">
                  <a:solidFill>
                    <a:srgbClr val="8B0606"/>
                  </a:solidFill>
                  <a:latin typeface="Poppins Bold Italics"/>
                  <a:ea typeface="Poppins Bold Italics"/>
                  <a:cs typeface="Poppins Bold Italics"/>
                  <a:sym typeface="Poppins Bold Italics"/>
                </a:rPr>
                <a:t>Data Analyst Specialist.</a:t>
              </a:r>
            </a:p>
          </p:txBody>
        </p:sp>
      </p:grpSp>
      <p:sp>
        <p:nvSpPr>
          <p:cNvPr name="TextBox 63" id="63"/>
          <p:cNvSpPr txBox="true"/>
          <p:nvPr/>
        </p:nvSpPr>
        <p:spPr>
          <a:xfrm rot="0">
            <a:off x="3088485" y="2683086"/>
            <a:ext cx="1811599" cy="461378"/>
          </a:xfrm>
          <a:prstGeom prst="rect">
            <a:avLst/>
          </a:prstGeom>
        </p:spPr>
        <p:txBody>
          <a:bodyPr anchor="t" rtlCol="false" tIns="0" lIns="0" bIns="0" rIns="0">
            <a:spAutoFit/>
          </a:bodyPr>
          <a:lstStyle/>
          <a:p>
            <a:pPr algn="l">
              <a:lnSpc>
                <a:spcPts val="3552"/>
              </a:lnSpc>
              <a:spcBef>
                <a:spcPct val="0"/>
              </a:spcBef>
            </a:pPr>
            <a:r>
              <a:rPr lang="en-US" sz="3552">
                <a:solidFill>
                  <a:srgbClr val="69141F"/>
                </a:solidFill>
                <a:latin typeface="Anton"/>
                <a:ea typeface="Anton"/>
                <a:cs typeface="Anton"/>
                <a:sym typeface="Anton"/>
              </a:rPr>
              <a:t>Instructor</a:t>
            </a:r>
          </a:p>
        </p:txBody>
      </p:sp>
      <p:sp>
        <p:nvSpPr>
          <p:cNvPr name="TextBox 64" id="64"/>
          <p:cNvSpPr txBox="true"/>
          <p:nvPr/>
        </p:nvSpPr>
        <p:spPr>
          <a:xfrm rot="0">
            <a:off x="3088485" y="3440994"/>
            <a:ext cx="4955717" cy="505036"/>
          </a:xfrm>
          <a:prstGeom prst="rect">
            <a:avLst/>
          </a:prstGeom>
        </p:spPr>
        <p:txBody>
          <a:bodyPr anchor="t" rtlCol="false" tIns="0" lIns="0" bIns="0" rIns="0">
            <a:spAutoFit/>
          </a:bodyPr>
          <a:lstStyle/>
          <a:p>
            <a:pPr algn="l" marL="858009" indent="-429005" lvl="1">
              <a:lnSpc>
                <a:spcPts val="3974"/>
              </a:lnSpc>
              <a:spcBef>
                <a:spcPct val="0"/>
              </a:spcBef>
              <a:buFont typeface="Arial"/>
              <a:buChar char="•"/>
            </a:pPr>
            <a:r>
              <a:rPr lang="en-US" sz="3974">
                <a:solidFill>
                  <a:srgbClr val="000000"/>
                </a:solidFill>
                <a:latin typeface="Anton"/>
                <a:ea typeface="Anton"/>
                <a:cs typeface="Anton"/>
                <a:sym typeface="Anton"/>
              </a:rPr>
              <a:t>Eng. Kareem Bakly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1028700" y="7271750"/>
            <a:ext cx="1986550" cy="19865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15272750" y="7271750"/>
            <a:ext cx="1986550" cy="19865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7" id="7"/>
          <p:cNvSpPr/>
          <p:nvPr/>
        </p:nvSpPr>
        <p:spPr>
          <a:xfrm flipH="false" flipV="false" rot="0">
            <a:off x="7056478" y="7174711"/>
            <a:ext cx="4175044" cy="2253118"/>
          </a:xfrm>
          <a:custGeom>
            <a:avLst/>
            <a:gdLst/>
            <a:ahLst/>
            <a:cxnLst/>
            <a:rect r="r" b="b" t="t" l="l"/>
            <a:pathLst>
              <a:path h="2253118" w="4175044">
                <a:moveTo>
                  <a:pt x="0" y="0"/>
                </a:moveTo>
                <a:lnTo>
                  <a:pt x="4175044" y="0"/>
                </a:lnTo>
                <a:lnTo>
                  <a:pt x="4175044" y="2253119"/>
                </a:lnTo>
                <a:lnTo>
                  <a:pt x="0" y="2253119"/>
                </a:lnTo>
                <a:lnTo>
                  <a:pt x="0" y="0"/>
                </a:lnTo>
                <a:close/>
              </a:path>
            </a:pathLst>
          </a:custGeom>
          <a:blipFill>
            <a:blip r:embed="rId5"/>
            <a:stretch>
              <a:fillRect l="0" t="-2115" r="0" b="-2115"/>
            </a:stretch>
          </a:blipFill>
        </p:spPr>
      </p:sp>
      <p:grpSp>
        <p:nvGrpSpPr>
          <p:cNvPr name="Group 8" id="8"/>
          <p:cNvGrpSpPr/>
          <p:nvPr/>
        </p:nvGrpSpPr>
        <p:grpSpPr>
          <a:xfrm rot="0">
            <a:off x="5544929" y="9258300"/>
            <a:ext cx="6817244" cy="1341186"/>
            <a:chOff x="0" y="0"/>
            <a:chExt cx="631226" cy="124184"/>
          </a:xfrm>
        </p:grpSpPr>
        <p:sp>
          <p:nvSpPr>
            <p:cNvPr name="Freeform 9" id="9"/>
            <p:cNvSpPr/>
            <p:nvPr/>
          </p:nvSpPr>
          <p:spPr>
            <a:xfrm flipH="false" flipV="false" rot="0">
              <a:off x="0" y="0"/>
              <a:ext cx="631226" cy="124184"/>
            </a:xfrm>
            <a:custGeom>
              <a:avLst/>
              <a:gdLst/>
              <a:ahLst/>
              <a:cxnLst/>
              <a:rect r="r" b="b" t="t" l="l"/>
              <a:pathLst>
                <a:path h="124184" w="631226">
                  <a:moveTo>
                    <a:pt x="25552" y="0"/>
                  </a:moveTo>
                  <a:lnTo>
                    <a:pt x="605674" y="0"/>
                  </a:lnTo>
                  <a:cubicBezTo>
                    <a:pt x="612451" y="0"/>
                    <a:pt x="618950" y="2692"/>
                    <a:pt x="623742" y="7484"/>
                  </a:cubicBezTo>
                  <a:cubicBezTo>
                    <a:pt x="628534" y="12276"/>
                    <a:pt x="631226" y="18775"/>
                    <a:pt x="631226" y="25552"/>
                  </a:cubicBezTo>
                  <a:lnTo>
                    <a:pt x="631226" y="98632"/>
                  </a:lnTo>
                  <a:cubicBezTo>
                    <a:pt x="631226" y="105409"/>
                    <a:pt x="628534" y="111908"/>
                    <a:pt x="623742" y="116700"/>
                  </a:cubicBezTo>
                  <a:cubicBezTo>
                    <a:pt x="618950" y="121492"/>
                    <a:pt x="612451" y="124184"/>
                    <a:pt x="605674" y="124184"/>
                  </a:cubicBezTo>
                  <a:lnTo>
                    <a:pt x="25552" y="124184"/>
                  </a:lnTo>
                  <a:cubicBezTo>
                    <a:pt x="18775" y="124184"/>
                    <a:pt x="12276" y="121492"/>
                    <a:pt x="7484" y="116700"/>
                  </a:cubicBezTo>
                  <a:cubicBezTo>
                    <a:pt x="2692" y="111908"/>
                    <a:pt x="0" y="105409"/>
                    <a:pt x="0" y="98632"/>
                  </a:cubicBezTo>
                  <a:lnTo>
                    <a:pt x="0" y="25552"/>
                  </a:lnTo>
                  <a:cubicBezTo>
                    <a:pt x="0" y="18775"/>
                    <a:pt x="2692" y="12276"/>
                    <a:pt x="7484" y="7484"/>
                  </a:cubicBezTo>
                  <a:cubicBezTo>
                    <a:pt x="12276" y="2692"/>
                    <a:pt x="18775" y="0"/>
                    <a:pt x="25552" y="0"/>
                  </a:cubicBezTo>
                  <a:close/>
                </a:path>
              </a:pathLst>
            </a:custGeom>
            <a:solidFill>
              <a:srgbClr val="5F082E"/>
            </a:solidFill>
          </p:spPr>
        </p:sp>
        <p:sp>
          <p:nvSpPr>
            <p:cNvPr name="TextBox 10" id="10"/>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1" id="11"/>
          <p:cNvGrpSpPr/>
          <p:nvPr/>
        </p:nvGrpSpPr>
        <p:grpSpPr>
          <a:xfrm rot="0">
            <a:off x="5510353" y="8994590"/>
            <a:ext cx="6886395" cy="1557233"/>
            <a:chOff x="0" y="0"/>
            <a:chExt cx="9181860" cy="2076310"/>
          </a:xfrm>
        </p:grpSpPr>
        <p:sp>
          <p:nvSpPr>
            <p:cNvPr name="Freeform 12" id="12"/>
            <p:cNvSpPr/>
            <p:nvPr/>
          </p:nvSpPr>
          <p:spPr>
            <a:xfrm flipH="false" flipV="false" rot="0">
              <a:off x="7361052" y="455791"/>
              <a:ext cx="1820809" cy="1620520"/>
            </a:xfrm>
            <a:custGeom>
              <a:avLst/>
              <a:gdLst/>
              <a:ahLst/>
              <a:cxnLst/>
              <a:rect r="r" b="b" t="t" l="l"/>
              <a:pathLst>
                <a:path h="1620520" w="1820809">
                  <a:moveTo>
                    <a:pt x="0" y="0"/>
                  </a:moveTo>
                  <a:lnTo>
                    <a:pt x="1820808" y="0"/>
                  </a:lnTo>
                  <a:lnTo>
                    <a:pt x="1820808" y="1620519"/>
                  </a:lnTo>
                  <a:lnTo>
                    <a:pt x="0" y="162051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0" y="0"/>
              <a:ext cx="1820809" cy="1620520"/>
            </a:xfrm>
            <a:custGeom>
              <a:avLst/>
              <a:gdLst/>
              <a:ahLst/>
              <a:cxnLst/>
              <a:rect r="r" b="b" t="t" l="l"/>
              <a:pathLst>
                <a:path h="1620520" w="1820809">
                  <a:moveTo>
                    <a:pt x="1820809" y="0"/>
                  </a:moveTo>
                  <a:lnTo>
                    <a:pt x="0" y="0"/>
                  </a:lnTo>
                  <a:lnTo>
                    <a:pt x="0" y="1620520"/>
                  </a:lnTo>
                  <a:lnTo>
                    <a:pt x="1820809" y="1620520"/>
                  </a:lnTo>
                  <a:lnTo>
                    <a:pt x="1820809"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23187" y="731146"/>
              <a:ext cx="614515" cy="766946"/>
            </a:xfrm>
            <a:custGeom>
              <a:avLst/>
              <a:gdLst/>
              <a:ahLst/>
              <a:cxnLst/>
              <a:rect r="r" b="b" t="t" l="l"/>
              <a:pathLst>
                <a:path h="766946" w="614515">
                  <a:moveTo>
                    <a:pt x="0" y="0"/>
                  </a:moveTo>
                  <a:lnTo>
                    <a:pt x="614516" y="0"/>
                  </a:lnTo>
                  <a:lnTo>
                    <a:pt x="614516" y="766946"/>
                  </a:lnTo>
                  <a:lnTo>
                    <a:pt x="0" y="766946"/>
                  </a:lnTo>
                  <a:lnTo>
                    <a:pt x="0" y="0"/>
                  </a:lnTo>
                  <a:close/>
                </a:path>
              </a:pathLst>
            </a:custGeom>
            <a:blipFill>
              <a:blip r:embed="rId8"/>
              <a:stretch>
                <a:fillRect l="0" t="0" r="0" b="0"/>
              </a:stretch>
            </a:blipFill>
          </p:spPr>
        </p:sp>
        <p:sp>
          <p:nvSpPr>
            <p:cNvPr name="Freeform 15" id="15"/>
            <p:cNvSpPr/>
            <p:nvPr/>
          </p:nvSpPr>
          <p:spPr>
            <a:xfrm flipH="false" flipV="false" rot="0">
              <a:off x="1342057" y="686131"/>
              <a:ext cx="614515" cy="766946"/>
            </a:xfrm>
            <a:custGeom>
              <a:avLst/>
              <a:gdLst/>
              <a:ahLst/>
              <a:cxnLst/>
              <a:rect r="r" b="b" t="t" l="l"/>
              <a:pathLst>
                <a:path h="766946" w="614515">
                  <a:moveTo>
                    <a:pt x="0" y="0"/>
                  </a:moveTo>
                  <a:lnTo>
                    <a:pt x="614515" y="0"/>
                  </a:lnTo>
                  <a:lnTo>
                    <a:pt x="614515" y="766946"/>
                  </a:lnTo>
                  <a:lnTo>
                    <a:pt x="0" y="766946"/>
                  </a:lnTo>
                  <a:lnTo>
                    <a:pt x="0" y="0"/>
                  </a:lnTo>
                  <a:close/>
                </a:path>
              </a:pathLst>
            </a:custGeom>
            <a:blipFill>
              <a:blip r:embed="rId8"/>
              <a:stretch>
                <a:fillRect l="0" t="0" r="0" b="0"/>
              </a:stretch>
            </a:blipFill>
          </p:spPr>
        </p:sp>
        <p:sp>
          <p:nvSpPr>
            <p:cNvPr name="TextBox 16" id="16"/>
            <p:cNvSpPr txBox="true"/>
            <p:nvPr/>
          </p:nvSpPr>
          <p:spPr>
            <a:xfrm rot="0">
              <a:off x="2048702" y="836616"/>
              <a:ext cx="5084456" cy="661476"/>
            </a:xfrm>
            <a:prstGeom prst="rect">
              <a:avLst/>
            </a:prstGeom>
          </p:spPr>
          <p:txBody>
            <a:bodyPr anchor="t" rtlCol="false" tIns="0" lIns="0" bIns="0" rIns="0">
              <a:spAutoFit/>
            </a:bodyPr>
            <a:lstStyle/>
            <a:p>
              <a:pPr algn="just">
                <a:lnSpc>
                  <a:spcPts val="3790"/>
                </a:lnSpc>
              </a:pPr>
              <a:r>
                <a:rPr lang="en-US" sz="3477" spc="-69">
                  <a:solidFill>
                    <a:srgbClr val="E4C8B0"/>
                  </a:solidFill>
                  <a:latin typeface="XB Titre"/>
                  <a:ea typeface="XB Titre"/>
                  <a:cs typeface="XB Titre"/>
                  <a:sym typeface="XB Titre"/>
                </a:rPr>
                <a:t>GROWNEED DATA GEN</a:t>
              </a:r>
            </a:p>
          </p:txBody>
        </p:sp>
      </p:grpSp>
      <p:sp>
        <p:nvSpPr>
          <p:cNvPr name="TextBox 17" id="17"/>
          <p:cNvSpPr txBox="true"/>
          <p:nvPr/>
        </p:nvSpPr>
        <p:spPr>
          <a:xfrm rot="0">
            <a:off x="1063276" y="1190625"/>
            <a:ext cx="11333473" cy="1153130"/>
          </a:xfrm>
          <a:prstGeom prst="rect">
            <a:avLst/>
          </a:prstGeom>
        </p:spPr>
        <p:txBody>
          <a:bodyPr anchor="t" rtlCol="false" tIns="0" lIns="0" bIns="0" rIns="0">
            <a:spAutoFit/>
          </a:bodyPr>
          <a:lstStyle/>
          <a:p>
            <a:pPr algn="l">
              <a:lnSpc>
                <a:spcPts val="8662"/>
              </a:lnSpc>
            </a:pPr>
            <a:r>
              <a:rPr lang="en-US" sz="8662">
                <a:solidFill>
                  <a:srgbClr val="5F082E"/>
                </a:solidFill>
                <a:latin typeface="Anton"/>
                <a:ea typeface="Anton"/>
                <a:cs typeface="Anton"/>
                <a:sym typeface="Anton"/>
              </a:rPr>
              <a:t>MANUTRACK FOR TEXTIFLOW </a:t>
            </a:r>
          </a:p>
        </p:txBody>
      </p:sp>
      <p:sp>
        <p:nvSpPr>
          <p:cNvPr name="TextBox 18" id="18"/>
          <p:cNvSpPr txBox="true"/>
          <p:nvPr/>
        </p:nvSpPr>
        <p:spPr>
          <a:xfrm rot="0">
            <a:off x="47574" y="9630758"/>
            <a:ext cx="3948802"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19" id="19"/>
          <p:cNvSpPr txBox="true"/>
          <p:nvPr/>
        </p:nvSpPr>
        <p:spPr>
          <a:xfrm rot="0">
            <a:off x="14659535" y="9596372"/>
            <a:ext cx="3212980"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700821">
                        <a:alpha val="100000"/>
                      </a:srgbClr>
                    </a:gs>
                    <a:gs pos="100000">
                      <a:srgbClr val="000000">
                        <a:alpha val="100000"/>
                      </a:srgbClr>
                    </a:gs>
                  </a:gsLst>
                  <a:lin ang="0"/>
                </a:gradFill>
                <a:latin typeface="Anton"/>
                <a:ea typeface="Anton"/>
                <a:cs typeface="Anton"/>
                <a:sym typeface="Anton"/>
              </a:rPr>
              <a:t> </a:t>
            </a:r>
            <a:r>
              <a:rPr lang="en-US" sz="2522">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grpSp>
        <p:nvGrpSpPr>
          <p:cNvPr name="Group 20" id="20"/>
          <p:cNvGrpSpPr/>
          <p:nvPr/>
        </p:nvGrpSpPr>
        <p:grpSpPr>
          <a:xfrm rot="0">
            <a:off x="1028700" y="2465301"/>
            <a:ext cx="11333473" cy="4709411"/>
            <a:chOff x="0" y="0"/>
            <a:chExt cx="1057987" cy="439626"/>
          </a:xfrm>
        </p:grpSpPr>
        <p:sp>
          <p:nvSpPr>
            <p:cNvPr name="Freeform 21" id="21"/>
            <p:cNvSpPr/>
            <p:nvPr/>
          </p:nvSpPr>
          <p:spPr>
            <a:xfrm flipH="false" flipV="false" rot="0">
              <a:off x="0" y="0"/>
              <a:ext cx="1057987" cy="439626"/>
            </a:xfrm>
            <a:custGeom>
              <a:avLst/>
              <a:gdLst/>
              <a:ahLst/>
              <a:cxnLst/>
              <a:rect r="r" b="b" t="t" l="l"/>
              <a:pathLst>
                <a:path h="439626" w="1057987">
                  <a:moveTo>
                    <a:pt x="4304" y="0"/>
                  </a:moveTo>
                  <a:lnTo>
                    <a:pt x="1053682" y="0"/>
                  </a:lnTo>
                  <a:cubicBezTo>
                    <a:pt x="1056060" y="0"/>
                    <a:pt x="1057987" y="1927"/>
                    <a:pt x="1057987" y="4304"/>
                  </a:cubicBezTo>
                  <a:lnTo>
                    <a:pt x="1057987" y="435322"/>
                  </a:lnTo>
                  <a:cubicBezTo>
                    <a:pt x="1057987" y="436464"/>
                    <a:pt x="1057533" y="437559"/>
                    <a:pt x="1056726" y="438366"/>
                  </a:cubicBezTo>
                  <a:cubicBezTo>
                    <a:pt x="1055919" y="439173"/>
                    <a:pt x="1054824" y="439626"/>
                    <a:pt x="1053682" y="439626"/>
                  </a:cubicBezTo>
                  <a:lnTo>
                    <a:pt x="4304" y="439626"/>
                  </a:lnTo>
                  <a:cubicBezTo>
                    <a:pt x="3163" y="439626"/>
                    <a:pt x="2068" y="439173"/>
                    <a:pt x="1261" y="438366"/>
                  </a:cubicBezTo>
                  <a:cubicBezTo>
                    <a:pt x="453" y="437559"/>
                    <a:pt x="0" y="436464"/>
                    <a:pt x="0" y="435322"/>
                  </a:cubicBezTo>
                  <a:lnTo>
                    <a:pt x="0" y="4304"/>
                  </a:lnTo>
                  <a:cubicBezTo>
                    <a:pt x="0" y="3163"/>
                    <a:pt x="453" y="2068"/>
                    <a:pt x="1261" y="1261"/>
                  </a:cubicBezTo>
                  <a:cubicBezTo>
                    <a:pt x="2068" y="453"/>
                    <a:pt x="3163" y="0"/>
                    <a:pt x="4304" y="0"/>
                  </a:cubicBezTo>
                  <a:close/>
                </a:path>
              </a:pathLst>
            </a:custGeom>
            <a:solidFill>
              <a:srgbClr val="5F082E"/>
            </a:solidFill>
          </p:spPr>
        </p:sp>
        <p:sp>
          <p:nvSpPr>
            <p:cNvPr name="TextBox 22" id="22"/>
            <p:cNvSpPr txBox="true"/>
            <p:nvPr/>
          </p:nvSpPr>
          <p:spPr>
            <a:xfrm>
              <a:off x="0" y="-19050"/>
              <a:ext cx="1057987" cy="458676"/>
            </a:xfrm>
            <a:prstGeom prst="rect">
              <a:avLst/>
            </a:prstGeom>
          </p:spPr>
          <p:txBody>
            <a:bodyPr anchor="ctr" rtlCol="false" tIns="33031" lIns="33031" bIns="33031" rIns="33031"/>
            <a:lstStyle/>
            <a:p>
              <a:pPr algn="ctr">
                <a:lnSpc>
                  <a:spcPts val="1729"/>
                </a:lnSpc>
              </a:pPr>
            </a:p>
          </p:txBody>
        </p:sp>
      </p:grpSp>
      <p:sp>
        <p:nvSpPr>
          <p:cNvPr name="TextBox 23" id="23"/>
          <p:cNvSpPr txBox="true"/>
          <p:nvPr/>
        </p:nvSpPr>
        <p:spPr>
          <a:xfrm rot="0">
            <a:off x="1195161" y="2763311"/>
            <a:ext cx="9581150" cy="330760"/>
          </a:xfrm>
          <a:prstGeom prst="rect">
            <a:avLst/>
          </a:prstGeom>
        </p:spPr>
        <p:txBody>
          <a:bodyPr anchor="t" rtlCol="false" tIns="0" lIns="0" bIns="0" rIns="0">
            <a:spAutoFit/>
          </a:bodyPr>
          <a:lstStyle/>
          <a:p>
            <a:pPr algn="l">
              <a:lnSpc>
                <a:spcPts val="2522"/>
              </a:lnSpc>
              <a:spcBef>
                <a:spcPct val="0"/>
              </a:spcBef>
            </a:pPr>
            <a:r>
              <a:rPr lang="en-US" sz="2522">
                <a:solidFill>
                  <a:srgbClr val="E2CFC0"/>
                </a:solidFill>
                <a:latin typeface="Anton"/>
                <a:ea typeface="Anton"/>
                <a:cs typeface="Anton"/>
                <a:sym typeface="Anton"/>
              </a:rPr>
              <a:t>The High-</a:t>
            </a:r>
            <a:r>
              <a:rPr lang="en-US" sz="2522">
                <a:solidFill>
                  <a:srgbClr val="E2CFC0"/>
                </a:solidFill>
                <a:latin typeface="Anton"/>
                <a:ea typeface="Anton"/>
                <a:cs typeface="Anton"/>
                <a:sym typeface="Anton"/>
              </a:rPr>
              <a:t>Stakes World of Textile Manufacturing</a:t>
            </a:r>
          </a:p>
        </p:txBody>
      </p:sp>
      <p:sp>
        <p:nvSpPr>
          <p:cNvPr name="TextBox 24" id="24"/>
          <p:cNvSpPr txBox="true"/>
          <p:nvPr/>
        </p:nvSpPr>
        <p:spPr>
          <a:xfrm rot="0">
            <a:off x="1354591" y="3086291"/>
            <a:ext cx="10863886" cy="3936020"/>
          </a:xfrm>
          <a:prstGeom prst="rect">
            <a:avLst/>
          </a:prstGeom>
        </p:spPr>
        <p:txBody>
          <a:bodyPr anchor="t" rtlCol="false" tIns="0" lIns="0" bIns="0" rIns="0">
            <a:spAutoFit/>
          </a:bodyPr>
          <a:lstStyle/>
          <a:p>
            <a:pPr algn="l">
              <a:lnSpc>
                <a:spcPts val="3909"/>
              </a:lnSpc>
            </a:pPr>
            <a:r>
              <a:rPr lang="en-US" sz="2522" spc="40">
                <a:solidFill>
                  <a:srgbClr val="E2CFC0"/>
                </a:solidFill>
                <a:latin typeface="Anton"/>
                <a:ea typeface="Anton"/>
                <a:cs typeface="Anton"/>
                <a:sym typeface="Anton"/>
              </a:rPr>
              <a:t>The global textile industry, valued at approximately $1.10 trillion in 2024, is characterized by a complex, high-cost operational chain that demands precision. Profitability hinges on maximizing machine uptime, as any sudden failure results in severe financial hemorrhaging due to fixed costs like energy (consuming 800–900 kWh/hour on the spinning line) and idle labor. Our project addresses this critical challenge by leveraging data science to transform operations. We</a:t>
            </a:r>
            <a:r>
              <a:rPr lang="en-US" sz="2522" spc="40">
                <a:solidFill>
                  <a:srgbClr val="E2CFC0"/>
                </a:solidFill>
                <a:latin typeface="Anton"/>
                <a:ea typeface="Anton"/>
                <a:cs typeface="Anton"/>
                <a:sym typeface="Anton"/>
              </a:rPr>
              <a:t> utilize advanced analysis of sensor data (Temperature, Vibration) to develop a predictive maintenance system. </a:t>
            </a:r>
          </a:p>
        </p:txBody>
      </p:sp>
      <p:grpSp>
        <p:nvGrpSpPr>
          <p:cNvPr name="Group 25" id="25"/>
          <p:cNvGrpSpPr/>
          <p:nvPr/>
        </p:nvGrpSpPr>
        <p:grpSpPr>
          <a:xfrm rot="0">
            <a:off x="12911593" y="1192395"/>
            <a:ext cx="4722315" cy="5982316"/>
            <a:chOff x="0" y="0"/>
            <a:chExt cx="4066136" cy="5151056"/>
          </a:xfrm>
        </p:grpSpPr>
        <p:sp>
          <p:nvSpPr>
            <p:cNvPr name="Freeform 26" id="26"/>
            <p:cNvSpPr/>
            <p:nvPr/>
          </p:nvSpPr>
          <p:spPr>
            <a:xfrm flipH="false" flipV="false" rot="0">
              <a:off x="0" y="0"/>
              <a:ext cx="4066136" cy="5151056"/>
            </a:xfrm>
            <a:custGeom>
              <a:avLst/>
              <a:gdLst/>
              <a:ahLst/>
              <a:cxnLst/>
              <a:rect r="r" b="b" t="t" l="l"/>
              <a:pathLst>
                <a:path h="5151056" w="4066136">
                  <a:moveTo>
                    <a:pt x="49183" y="0"/>
                  </a:moveTo>
                  <a:lnTo>
                    <a:pt x="4016953" y="0"/>
                  </a:lnTo>
                  <a:cubicBezTo>
                    <a:pt x="4044116" y="0"/>
                    <a:pt x="4066136" y="22020"/>
                    <a:pt x="4066136" y="49183"/>
                  </a:cubicBezTo>
                  <a:lnTo>
                    <a:pt x="4066136" y="5101873"/>
                  </a:lnTo>
                  <a:cubicBezTo>
                    <a:pt x="4066136" y="5129036"/>
                    <a:pt x="4044116" y="5151056"/>
                    <a:pt x="4016953" y="5151056"/>
                  </a:cubicBezTo>
                  <a:lnTo>
                    <a:pt x="49183" y="5151056"/>
                  </a:lnTo>
                  <a:cubicBezTo>
                    <a:pt x="22020" y="5151056"/>
                    <a:pt x="0" y="5129036"/>
                    <a:pt x="0" y="5101873"/>
                  </a:cubicBezTo>
                  <a:lnTo>
                    <a:pt x="0" y="49183"/>
                  </a:lnTo>
                  <a:cubicBezTo>
                    <a:pt x="0" y="22020"/>
                    <a:pt x="22020" y="0"/>
                    <a:pt x="49183" y="0"/>
                  </a:cubicBezTo>
                  <a:close/>
                </a:path>
              </a:pathLst>
            </a:custGeom>
            <a:blipFill>
              <a:blip r:embed="rId9"/>
              <a:stretch>
                <a:fillRect l="-45070" t="0" r="-4507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1028700" y="7271750"/>
            <a:ext cx="1986550" cy="19865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15272750" y="7271750"/>
            <a:ext cx="1986550" cy="19865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7" id="7"/>
          <p:cNvSpPr/>
          <p:nvPr/>
        </p:nvSpPr>
        <p:spPr>
          <a:xfrm flipH="false" flipV="false" rot="0">
            <a:off x="7056478" y="7174711"/>
            <a:ext cx="4175044" cy="2253118"/>
          </a:xfrm>
          <a:custGeom>
            <a:avLst/>
            <a:gdLst/>
            <a:ahLst/>
            <a:cxnLst/>
            <a:rect r="r" b="b" t="t" l="l"/>
            <a:pathLst>
              <a:path h="2253118" w="4175044">
                <a:moveTo>
                  <a:pt x="0" y="0"/>
                </a:moveTo>
                <a:lnTo>
                  <a:pt x="4175044" y="0"/>
                </a:lnTo>
                <a:lnTo>
                  <a:pt x="4175044" y="2253119"/>
                </a:lnTo>
                <a:lnTo>
                  <a:pt x="0" y="2253119"/>
                </a:lnTo>
                <a:lnTo>
                  <a:pt x="0" y="0"/>
                </a:lnTo>
                <a:close/>
              </a:path>
            </a:pathLst>
          </a:custGeom>
          <a:blipFill>
            <a:blip r:embed="rId5"/>
            <a:stretch>
              <a:fillRect l="0" t="-2115" r="0" b="-2115"/>
            </a:stretch>
          </a:blipFill>
        </p:spPr>
      </p:sp>
      <p:grpSp>
        <p:nvGrpSpPr>
          <p:cNvPr name="Group 8" id="8"/>
          <p:cNvGrpSpPr/>
          <p:nvPr/>
        </p:nvGrpSpPr>
        <p:grpSpPr>
          <a:xfrm rot="0">
            <a:off x="5544929" y="9258300"/>
            <a:ext cx="6817244" cy="1341186"/>
            <a:chOff x="0" y="0"/>
            <a:chExt cx="631226" cy="124184"/>
          </a:xfrm>
        </p:grpSpPr>
        <p:sp>
          <p:nvSpPr>
            <p:cNvPr name="Freeform 9" id="9"/>
            <p:cNvSpPr/>
            <p:nvPr/>
          </p:nvSpPr>
          <p:spPr>
            <a:xfrm flipH="false" flipV="false" rot="0">
              <a:off x="0" y="0"/>
              <a:ext cx="631226" cy="124184"/>
            </a:xfrm>
            <a:custGeom>
              <a:avLst/>
              <a:gdLst/>
              <a:ahLst/>
              <a:cxnLst/>
              <a:rect r="r" b="b" t="t" l="l"/>
              <a:pathLst>
                <a:path h="124184" w="631226">
                  <a:moveTo>
                    <a:pt x="25552" y="0"/>
                  </a:moveTo>
                  <a:lnTo>
                    <a:pt x="605674" y="0"/>
                  </a:lnTo>
                  <a:cubicBezTo>
                    <a:pt x="612451" y="0"/>
                    <a:pt x="618950" y="2692"/>
                    <a:pt x="623742" y="7484"/>
                  </a:cubicBezTo>
                  <a:cubicBezTo>
                    <a:pt x="628534" y="12276"/>
                    <a:pt x="631226" y="18775"/>
                    <a:pt x="631226" y="25552"/>
                  </a:cubicBezTo>
                  <a:lnTo>
                    <a:pt x="631226" y="98632"/>
                  </a:lnTo>
                  <a:cubicBezTo>
                    <a:pt x="631226" y="105409"/>
                    <a:pt x="628534" y="111908"/>
                    <a:pt x="623742" y="116700"/>
                  </a:cubicBezTo>
                  <a:cubicBezTo>
                    <a:pt x="618950" y="121492"/>
                    <a:pt x="612451" y="124184"/>
                    <a:pt x="605674" y="124184"/>
                  </a:cubicBezTo>
                  <a:lnTo>
                    <a:pt x="25552" y="124184"/>
                  </a:lnTo>
                  <a:cubicBezTo>
                    <a:pt x="18775" y="124184"/>
                    <a:pt x="12276" y="121492"/>
                    <a:pt x="7484" y="116700"/>
                  </a:cubicBezTo>
                  <a:cubicBezTo>
                    <a:pt x="2692" y="111908"/>
                    <a:pt x="0" y="105409"/>
                    <a:pt x="0" y="98632"/>
                  </a:cubicBezTo>
                  <a:lnTo>
                    <a:pt x="0" y="25552"/>
                  </a:lnTo>
                  <a:cubicBezTo>
                    <a:pt x="0" y="18775"/>
                    <a:pt x="2692" y="12276"/>
                    <a:pt x="7484" y="7484"/>
                  </a:cubicBezTo>
                  <a:cubicBezTo>
                    <a:pt x="12276" y="2692"/>
                    <a:pt x="18775" y="0"/>
                    <a:pt x="25552" y="0"/>
                  </a:cubicBezTo>
                  <a:close/>
                </a:path>
              </a:pathLst>
            </a:custGeom>
            <a:solidFill>
              <a:srgbClr val="5F082E"/>
            </a:solidFill>
          </p:spPr>
        </p:sp>
        <p:sp>
          <p:nvSpPr>
            <p:cNvPr name="TextBox 10" id="10"/>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1" id="11"/>
          <p:cNvGrpSpPr/>
          <p:nvPr/>
        </p:nvGrpSpPr>
        <p:grpSpPr>
          <a:xfrm rot="0">
            <a:off x="5510353" y="8994590"/>
            <a:ext cx="6886395" cy="1557233"/>
            <a:chOff x="0" y="0"/>
            <a:chExt cx="9181860" cy="2076310"/>
          </a:xfrm>
        </p:grpSpPr>
        <p:sp>
          <p:nvSpPr>
            <p:cNvPr name="Freeform 12" id="12"/>
            <p:cNvSpPr/>
            <p:nvPr/>
          </p:nvSpPr>
          <p:spPr>
            <a:xfrm flipH="false" flipV="false" rot="0">
              <a:off x="7361052" y="455791"/>
              <a:ext cx="1820809" cy="1620520"/>
            </a:xfrm>
            <a:custGeom>
              <a:avLst/>
              <a:gdLst/>
              <a:ahLst/>
              <a:cxnLst/>
              <a:rect r="r" b="b" t="t" l="l"/>
              <a:pathLst>
                <a:path h="1620520" w="1820809">
                  <a:moveTo>
                    <a:pt x="0" y="0"/>
                  </a:moveTo>
                  <a:lnTo>
                    <a:pt x="1820808" y="0"/>
                  </a:lnTo>
                  <a:lnTo>
                    <a:pt x="1820808" y="1620519"/>
                  </a:lnTo>
                  <a:lnTo>
                    <a:pt x="0" y="162051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0" y="0"/>
              <a:ext cx="1820809" cy="1620520"/>
            </a:xfrm>
            <a:custGeom>
              <a:avLst/>
              <a:gdLst/>
              <a:ahLst/>
              <a:cxnLst/>
              <a:rect r="r" b="b" t="t" l="l"/>
              <a:pathLst>
                <a:path h="1620520" w="1820809">
                  <a:moveTo>
                    <a:pt x="1820809" y="0"/>
                  </a:moveTo>
                  <a:lnTo>
                    <a:pt x="0" y="0"/>
                  </a:lnTo>
                  <a:lnTo>
                    <a:pt x="0" y="1620520"/>
                  </a:lnTo>
                  <a:lnTo>
                    <a:pt x="1820809" y="1620520"/>
                  </a:lnTo>
                  <a:lnTo>
                    <a:pt x="1820809"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23187" y="731146"/>
              <a:ext cx="614515" cy="766946"/>
            </a:xfrm>
            <a:custGeom>
              <a:avLst/>
              <a:gdLst/>
              <a:ahLst/>
              <a:cxnLst/>
              <a:rect r="r" b="b" t="t" l="l"/>
              <a:pathLst>
                <a:path h="766946" w="614515">
                  <a:moveTo>
                    <a:pt x="0" y="0"/>
                  </a:moveTo>
                  <a:lnTo>
                    <a:pt x="614516" y="0"/>
                  </a:lnTo>
                  <a:lnTo>
                    <a:pt x="614516" y="766946"/>
                  </a:lnTo>
                  <a:lnTo>
                    <a:pt x="0" y="766946"/>
                  </a:lnTo>
                  <a:lnTo>
                    <a:pt x="0" y="0"/>
                  </a:lnTo>
                  <a:close/>
                </a:path>
              </a:pathLst>
            </a:custGeom>
            <a:blipFill>
              <a:blip r:embed="rId8"/>
              <a:stretch>
                <a:fillRect l="0" t="0" r="0" b="0"/>
              </a:stretch>
            </a:blipFill>
          </p:spPr>
        </p:sp>
        <p:sp>
          <p:nvSpPr>
            <p:cNvPr name="Freeform 15" id="15"/>
            <p:cNvSpPr/>
            <p:nvPr/>
          </p:nvSpPr>
          <p:spPr>
            <a:xfrm flipH="false" flipV="false" rot="0">
              <a:off x="1342057" y="686131"/>
              <a:ext cx="614515" cy="766946"/>
            </a:xfrm>
            <a:custGeom>
              <a:avLst/>
              <a:gdLst/>
              <a:ahLst/>
              <a:cxnLst/>
              <a:rect r="r" b="b" t="t" l="l"/>
              <a:pathLst>
                <a:path h="766946" w="614515">
                  <a:moveTo>
                    <a:pt x="0" y="0"/>
                  </a:moveTo>
                  <a:lnTo>
                    <a:pt x="614515" y="0"/>
                  </a:lnTo>
                  <a:lnTo>
                    <a:pt x="614515" y="766946"/>
                  </a:lnTo>
                  <a:lnTo>
                    <a:pt x="0" y="766946"/>
                  </a:lnTo>
                  <a:lnTo>
                    <a:pt x="0" y="0"/>
                  </a:lnTo>
                  <a:close/>
                </a:path>
              </a:pathLst>
            </a:custGeom>
            <a:blipFill>
              <a:blip r:embed="rId8"/>
              <a:stretch>
                <a:fillRect l="0" t="0" r="0" b="0"/>
              </a:stretch>
            </a:blipFill>
          </p:spPr>
        </p:sp>
        <p:sp>
          <p:nvSpPr>
            <p:cNvPr name="TextBox 16" id="16"/>
            <p:cNvSpPr txBox="true"/>
            <p:nvPr/>
          </p:nvSpPr>
          <p:spPr>
            <a:xfrm rot="0">
              <a:off x="2048702" y="836616"/>
              <a:ext cx="5084456" cy="661476"/>
            </a:xfrm>
            <a:prstGeom prst="rect">
              <a:avLst/>
            </a:prstGeom>
          </p:spPr>
          <p:txBody>
            <a:bodyPr anchor="t" rtlCol="false" tIns="0" lIns="0" bIns="0" rIns="0">
              <a:spAutoFit/>
            </a:bodyPr>
            <a:lstStyle/>
            <a:p>
              <a:pPr algn="just">
                <a:lnSpc>
                  <a:spcPts val="3790"/>
                </a:lnSpc>
              </a:pPr>
              <a:r>
                <a:rPr lang="en-US" sz="3477" spc="-69">
                  <a:solidFill>
                    <a:srgbClr val="E4C8B0"/>
                  </a:solidFill>
                  <a:latin typeface="XB Titre"/>
                  <a:ea typeface="XB Titre"/>
                  <a:cs typeface="XB Titre"/>
                  <a:sym typeface="XB Titre"/>
                </a:rPr>
                <a:t>GROWNEED DATA GEN</a:t>
              </a:r>
            </a:p>
          </p:txBody>
        </p:sp>
      </p:grpSp>
      <p:sp>
        <p:nvSpPr>
          <p:cNvPr name="TextBox 17" id="17"/>
          <p:cNvSpPr txBox="true"/>
          <p:nvPr/>
        </p:nvSpPr>
        <p:spPr>
          <a:xfrm rot="0">
            <a:off x="1063276" y="1190625"/>
            <a:ext cx="11333473" cy="1153130"/>
          </a:xfrm>
          <a:prstGeom prst="rect">
            <a:avLst/>
          </a:prstGeom>
        </p:spPr>
        <p:txBody>
          <a:bodyPr anchor="t" rtlCol="false" tIns="0" lIns="0" bIns="0" rIns="0">
            <a:spAutoFit/>
          </a:bodyPr>
          <a:lstStyle/>
          <a:p>
            <a:pPr algn="l">
              <a:lnSpc>
                <a:spcPts val="8662"/>
              </a:lnSpc>
            </a:pPr>
            <a:r>
              <a:rPr lang="en-US" sz="8662">
                <a:solidFill>
                  <a:srgbClr val="5F082E"/>
                </a:solidFill>
                <a:latin typeface="Anton"/>
                <a:ea typeface="Anton"/>
                <a:cs typeface="Anton"/>
                <a:sym typeface="Anton"/>
              </a:rPr>
              <a:t>MANUTRACK FOR TEXTIFLOW </a:t>
            </a:r>
          </a:p>
        </p:txBody>
      </p:sp>
      <p:sp>
        <p:nvSpPr>
          <p:cNvPr name="TextBox 18" id="18"/>
          <p:cNvSpPr txBox="true"/>
          <p:nvPr/>
        </p:nvSpPr>
        <p:spPr>
          <a:xfrm rot="0">
            <a:off x="47574" y="9630758"/>
            <a:ext cx="3948802"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19" id="19"/>
          <p:cNvSpPr txBox="true"/>
          <p:nvPr/>
        </p:nvSpPr>
        <p:spPr>
          <a:xfrm rot="0">
            <a:off x="14659535" y="9596372"/>
            <a:ext cx="3212980"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700821">
                        <a:alpha val="100000"/>
                      </a:srgbClr>
                    </a:gs>
                    <a:gs pos="100000">
                      <a:srgbClr val="000000">
                        <a:alpha val="100000"/>
                      </a:srgbClr>
                    </a:gs>
                  </a:gsLst>
                  <a:lin ang="0"/>
                </a:gradFill>
                <a:latin typeface="Anton"/>
                <a:ea typeface="Anton"/>
                <a:cs typeface="Anton"/>
                <a:sym typeface="Anton"/>
              </a:rPr>
              <a:t> </a:t>
            </a:r>
            <a:r>
              <a:rPr lang="en-US" sz="2522">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grpSp>
        <p:nvGrpSpPr>
          <p:cNvPr name="Group 20" id="20"/>
          <p:cNvGrpSpPr/>
          <p:nvPr/>
        </p:nvGrpSpPr>
        <p:grpSpPr>
          <a:xfrm rot="0">
            <a:off x="1028700" y="2685186"/>
            <a:ext cx="11333473" cy="4489525"/>
            <a:chOff x="0" y="0"/>
            <a:chExt cx="1057987" cy="419100"/>
          </a:xfrm>
        </p:grpSpPr>
        <p:sp>
          <p:nvSpPr>
            <p:cNvPr name="Freeform 21" id="21"/>
            <p:cNvSpPr/>
            <p:nvPr/>
          </p:nvSpPr>
          <p:spPr>
            <a:xfrm flipH="false" flipV="false" rot="0">
              <a:off x="0" y="0"/>
              <a:ext cx="1057987" cy="419100"/>
            </a:xfrm>
            <a:custGeom>
              <a:avLst/>
              <a:gdLst/>
              <a:ahLst/>
              <a:cxnLst/>
              <a:rect r="r" b="b" t="t" l="l"/>
              <a:pathLst>
                <a:path h="419100" w="1057987">
                  <a:moveTo>
                    <a:pt x="4304" y="0"/>
                  </a:moveTo>
                  <a:lnTo>
                    <a:pt x="1053682" y="0"/>
                  </a:lnTo>
                  <a:cubicBezTo>
                    <a:pt x="1056060" y="0"/>
                    <a:pt x="1057987" y="1927"/>
                    <a:pt x="1057987" y="4304"/>
                  </a:cubicBezTo>
                  <a:lnTo>
                    <a:pt x="1057987" y="414796"/>
                  </a:lnTo>
                  <a:cubicBezTo>
                    <a:pt x="1057987" y="415937"/>
                    <a:pt x="1057533" y="417032"/>
                    <a:pt x="1056726" y="417839"/>
                  </a:cubicBezTo>
                  <a:cubicBezTo>
                    <a:pt x="1055919" y="418647"/>
                    <a:pt x="1054824" y="419100"/>
                    <a:pt x="1053682" y="419100"/>
                  </a:cubicBezTo>
                  <a:lnTo>
                    <a:pt x="4304" y="419100"/>
                  </a:lnTo>
                  <a:cubicBezTo>
                    <a:pt x="3163" y="419100"/>
                    <a:pt x="2068" y="418647"/>
                    <a:pt x="1261" y="417839"/>
                  </a:cubicBezTo>
                  <a:cubicBezTo>
                    <a:pt x="453" y="417032"/>
                    <a:pt x="0" y="415937"/>
                    <a:pt x="0" y="414796"/>
                  </a:cubicBezTo>
                  <a:lnTo>
                    <a:pt x="0" y="4304"/>
                  </a:lnTo>
                  <a:cubicBezTo>
                    <a:pt x="0" y="3163"/>
                    <a:pt x="453" y="2068"/>
                    <a:pt x="1261" y="1261"/>
                  </a:cubicBezTo>
                  <a:cubicBezTo>
                    <a:pt x="2068" y="453"/>
                    <a:pt x="3163" y="0"/>
                    <a:pt x="4304" y="0"/>
                  </a:cubicBezTo>
                  <a:close/>
                </a:path>
              </a:pathLst>
            </a:custGeom>
            <a:solidFill>
              <a:srgbClr val="5F082E"/>
            </a:solidFill>
          </p:spPr>
        </p:sp>
        <p:sp>
          <p:nvSpPr>
            <p:cNvPr name="TextBox 22" id="22"/>
            <p:cNvSpPr txBox="true"/>
            <p:nvPr/>
          </p:nvSpPr>
          <p:spPr>
            <a:xfrm>
              <a:off x="0" y="-19050"/>
              <a:ext cx="1057987" cy="438150"/>
            </a:xfrm>
            <a:prstGeom prst="rect">
              <a:avLst/>
            </a:prstGeom>
          </p:spPr>
          <p:txBody>
            <a:bodyPr anchor="ctr" rtlCol="false" tIns="33031" lIns="33031" bIns="33031" rIns="33031"/>
            <a:lstStyle/>
            <a:p>
              <a:pPr algn="ctr">
                <a:lnSpc>
                  <a:spcPts val="1729"/>
                </a:lnSpc>
              </a:pPr>
            </a:p>
          </p:txBody>
        </p:sp>
      </p:grpSp>
      <p:sp>
        <p:nvSpPr>
          <p:cNvPr name="Freeform 23" id="23"/>
          <p:cNvSpPr/>
          <p:nvPr/>
        </p:nvSpPr>
        <p:spPr>
          <a:xfrm flipH="false" flipV="false" rot="0">
            <a:off x="12524662" y="1339411"/>
            <a:ext cx="5157043" cy="5835300"/>
          </a:xfrm>
          <a:custGeom>
            <a:avLst/>
            <a:gdLst/>
            <a:ahLst/>
            <a:cxnLst/>
            <a:rect r="r" b="b" t="t" l="l"/>
            <a:pathLst>
              <a:path h="5835300" w="5157043">
                <a:moveTo>
                  <a:pt x="0" y="0"/>
                </a:moveTo>
                <a:lnTo>
                  <a:pt x="5157043" y="0"/>
                </a:lnTo>
                <a:lnTo>
                  <a:pt x="5157043" y="5835300"/>
                </a:lnTo>
                <a:lnTo>
                  <a:pt x="0" y="5835300"/>
                </a:lnTo>
                <a:lnTo>
                  <a:pt x="0" y="0"/>
                </a:lnTo>
                <a:close/>
              </a:path>
            </a:pathLst>
          </a:custGeom>
          <a:blipFill>
            <a:blip r:embed="rId9"/>
            <a:stretch>
              <a:fillRect l="-73546" t="0" r="-76942" b="-8749"/>
            </a:stretch>
          </a:blipFill>
        </p:spPr>
      </p:sp>
      <p:sp>
        <p:nvSpPr>
          <p:cNvPr name="TextBox 24" id="24"/>
          <p:cNvSpPr txBox="true"/>
          <p:nvPr/>
        </p:nvSpPr>
        <p:spPr>
          <a:xfrm rot="0">
            <a:off x="1063276" y="2941108"/>
            <a:ext cx="4155017" cy="330760"/>
          </a:xfrm>
          <a:prstGeom prst="rect">
            <a:avLst/>
          </a:prstGeom>
        </p:spPr>
        <p:txBody>
          <a:bodyPr anchor="t" rtlCol="false" tIns="0" lIns="0" bIns="0" rIns="0">
            <a:spAutoFit/>
          </a:bodyPr>
          <a:lstStyle/>
          <a:p>
            <a:pPr algn="ctr">
              <a:lnSpc>
                <a:spcPts val="2522"/>
              </a:lnSpc>
              <a:spcBef>
                <a:spcPct val="0"/>
              </a:spcBef>
            </a:pPr>
            <a:r>
              <a:rPr lang="en-US" sz="2522">
                <a:solidFill>
                  <a:srgbClr val="E2CFC0"/>
                </a:solidFill>
                <a:latin typeface="Anton"/>
                <a:ea typeface="Anton"/>
                <a:cs typeface="Anton"/>
                <a:sym typeface="Anton"/>
              </a:rPr>
              <a:t>Vision &amp;</a:t>
            </a:r>
            <a:r>
              <a:rPr lang="en-US" sz="2522">
                <a:solidFill>
                  <a:srgbClr val="E2CFC0"/>
                </a:solidFill>
                <a:latin typeface="Anton"/>
                <a:ea typeface="Anton"/>
                <a:cs typeface="Anton"/>
                <a:sym typeface="Anton"/>
              </a:rPr>
              <a:t> Strategic Alignment</a:t>
            </a:r>
          </a:p>
        </p:txBody>
      </p:sp>
      <p:sp>
        <p:nvSpPr>
          <p:cNvPr name="TextBox 25" id="25"/>
          <p:cNvSpPr txBox="true"/>
          <p:nvPr/>
        </p:nvSpPr>
        <p:spPr>
          <a:xfrm rot="0">
            <a:off x="1483229" y="3380277"/>
            <a:ext cx="10750842" cy="3440720"/>
          </a:xfrm>
          <a:prstGeom prst="rect">
            <a:avLst/>
          </a:prstGeom>
        </p:spPr>
        <p:txBody>
          <a:bodyPr anchor="t" rtlCol="false" tIns="0" lIns="0" bIns="0" rIns="0">
            <a:spAutoFit/>
          </a:bodyPr>
          <a:lstStyle/>
          <a:p>
            <a:pPr algn="l">
              <a:lnSpc>
                <a:spcPts val="3909"/>
              </a:lnSpc>
            </a:pPr>
            <a:r>
              <a:rPr lang="en-US" sz="2522" spc="40">
                <a:solidFill>
                  <a:srgbClr val="E2CFC0"/>
                </a:solidFill>
                <a:latin typeface="Anton"/>
                <a:ea typeface="Anton"/>
                <a:cs typeface="Anton"/>
                <a:sym typeface="Anton"/>
              </a:rPr>
              <a:t>Our project is not just a data analysis exercise; it is an integral part of a national endeavor to achieve Egypt's Vision 2030. We are focused on developing a predictive maintenance system, positioning this initiative as a vital intersection with</a:t>
            </a:r>
            <a:r>
              <a:rPr lang="en-US" sz="2522" spc="40">
                <a:solidFill>
                  <a:srgbClr val="E2CFC0"/>
                </a:solidFill>
                <a:latin typeface="Anton"/>
                <a:ea typeface="Anton"/>
                <a:cs typeface="Anton"/>
                <a:sym typeface="Anton"/>
              </a:rPr>
              <a:t> the state's strategy to empower and modernize local textile manufacturing industries. This is achieved by reducing unexpected breakdowns, enhancing the manufacturing capacity of factories, and minimizing financial losses caused by machine downtime.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1028700" y="7271750"/>
            <a:ext cx="1986550" cy="19865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15272750" y="7271750"/>
            <a:ext cx="1986550" cy="19865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7" id="7"/>
          <p:cNvSpPr/>
          <p:nvPr/>
        </p:nvSpPr>
        <p:spPr>
          <a:xfrm flipH="false" flipV="false" rot="0">
            <a:off x="7056478" y="7174711"/>
            <a:ext cx="4175044" cy="2253118"/>
          </a:xfrm>
          <a:custGeom>
            <a:avLst/>
            <a:gdLst/>
            <a:ahLst/>
            <a:cxnLst/>
            <a:rect r="r" b="b" t="t" l="l"/>
            <a:pathLst>
              <a:path h="2253118" w="4175044">
                <a:moveTo>
                  <a:pt x="0" y="0"/>
                </a:moveTo>
                <a:lnTo>
                  <a:pt x="4175044" y="0"/>
                </a:lnTo>
                <a:lnTo>
                  <a:pt x="4175044" y="2253119"/>
                </a:lnTo>
                <a:lnTo>
                  <a:pt x="0" y="2253119"/>
                </a:lnTo>
                <a:lnTo>
                  <a:pt x="0" y="0"/>
                </a:lnTo>
                <a:close/>
              </a:path>
            </a:pathLst>
          </a:custGeom>
          <a:blipFill>
            <a:blip r:embed="rId5"/>
            <a:stretch>
              <a:fillRect l="0" t="-2115" r="0" b="-2115"/>
            </a:stretch>
          </a:blipFill>
        </p:spPr>
      </p:sp>
      <p:grpSp>
        <p:nvGrpSpPr>
          <p:cNvPr name="Group 8" id="8"/>
          <p:cNvGrpSpPr/>
          <p:nvPr/>
        </p:nvGrpSpPr>
        <p:grpSpPr>
          <a:xfrm rot="0">
            <a:off x="5544929" y="9258300"/>
            <a:ext cx="6817244" cy="1341186"/>
            <a:chOff x="0" y="0"/>
            <a:chExt cx="631226" cy="124184"/>
          </a:xfrm>
        </p:grpSpPr>
        <p:sp>
          <p:nvSpPr>
            <p:cNvPr name="Freeform 9" id="9"/>
            <p:cNvSpPr/>
            <p:nvPr/>
          </p:nvSpPr>
          <p:spPr>
            <a:xfrm flipH="false" flipV="false" rot="0">
              <a:off x="0" y="0"/>
              <a:ext cx="631226" cy="124184"/>
            </a:xfrm>
            <a:custGeom>
              <a:avLst/>
              <a:gdLst/>
              <a:ahLst/>
              <a:cxnLst/>
              <a:rect r="r" b="b" t="t" l="l"/>
              <a:pathLst>
                <a:path h="124184" w="631226">
                  <a:moveTo>
                    <a:pt x="25552" y="0"/>
                  </a:moveTo>
                  <a:lnTo>
                    <a:pt x="605674" y="0"/>
                  </a:lnTo>
                  <a:cubicBezTo>
                    <a:pt x="612451" y="0"/>
                    <a:pt x="618950" y="2692"/>
                    <a:pt x="623742" y="7484"/>
                  </a:cubicBezTo>
                  <a:cubicBezTo>
                    <a:pt x="628534" y="12276"/>
                    <a:pt x="631226" y="18775"/>
                    <a:pt x="631226" y="25552"/>
                  </a:cubicBezTo>
                  <a:lnTo>
                    <a:pt x="631226" y="98632"/>
                  </a:lnTo>
                  <a:cubicBezTo>
                    <a:pt x="631226" y="105409"/>
                    <a:pt x="628534" y="111908"/>
                    <a:pt x="623742" y="116700"/>
                  </a:cubicBezTo>
                  <a:cubicBezTo>
                    <a:pt x="618950" y="121492"/>
                    <a:pt x="612451" y="124184"/>
                    <a:pt x="605674" y="124184"/>
                  </a:cubicBezTo>
                  <a:lnTo>
                    <a:pt x="25552" y="124184"/>
                  </a:lnTo>
                  <a:cubicBezTo>
                    <a:pt x="18775" y="124184"/>
                    <a:pt x="12276" y="121492"/>
                    <a:pt x="7484" y="116700"/>
                  </a:cubicBezTo>
                  <a:cubicBezTo>
                    <a:pt x="2692" y="111908"/>
                    <a:pt x="0" y="105409"/>
                    <a:pt x="0" y="98632"/>
                  </a:cubicBezTo>
                  <a:lnTo>
                    <a:pt x="0" y="25552"/>
                  </a:lnTo>
                  <a:cubicBezTo>
                    <a:pt x="0" y="18775"/>
                    <a:pt x="2692" y="12276"/>
                    <a:pt x="7484" y="7484"/>
                  </a:cubicBezTo>
                  <a:cubicBezTo>
                    <a:pt x="12276" y="2692"/>
                    <a:pt x="18775" y="0"/>
                    <a:pt x="25552" y="0"/>
                  </a:cubicBezTo>
                  <a:close/>
                </a:path>
              </a:pathLst>
            </a:custGeom>
            <a:solidFill>
              <a:srgbClr val="5F082E"/>
            </a:solidFill>
          </p:spPr>
        </p:sp>
        <p:sp>
          <p:nvSpPr>
            <p:cNvPr name="TextBox 10" id="10"/>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1" id="11"/>
          <p:cNvGrpSpPr/>
          <p:nvPr/>
        </p:nvGrpSpPr>
        <p:grpSpPr>
          <a:xfrm rot="0">
            <a:off x="5510353" y="8994590"/>
            <a:ext cx="6886395" cy="1557233"/>
            <a:chOff x="0" y="0"/>
            <a:chExt cx="9181860" cy="2076310"/>
          </a:xfrm>
        </p:grpSpPr>
        <p:sp>
          <p:nvSpPr>
            <p:cNvPr name="Freeform 12" id="12"/>
            <p:cNvSpPr/>
            <p:nvPr/>
          </p:nvSpPr>
          <p:spPr>
            <a:xfrm flipH="false" flipV="false" rot="0">
              <a:off x="7361052" y="455791"/>
              <a:ext cx="1820809" cy="1620520"/>
            </a:xfrm>
            <a:custGeom>
              <a:avLst/>
              <a:gdLst/>
              <a:ahLst/>
              <a:cxnLst/>
              <a:rect r="r" b="b" t="t" l="l"/>
              <a:pathLst>
                <a:path h="1620520" w="1820809">
                  <a:moveTo>
                    <a:pt x="0" y="0"/>
                  </a:moveTo>
                  <a:lnTo>
                    <a:pt x="1820808" y="0"/>
                  </a:lnTo>
                  <a:lnTo>
                    <a:pt x="1820808" y="1620519"/>
                  </a:lnTo>
                  <a:lnTo>
                    <a:pt x="0" y="162051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0" y="0"/>
              <a:ext cx="1820809" cy="1620520"/>
            </a:xfrm>
            <a:custGeom>
              <a:avLst/>
              <a:gdLst/>
              <a:ahLst/>
              <a:cxnLst/>
              <a:rect r="r" b="b" t="t" l="l"/>
              <a:pathLst>
                <a:path h="1620520" w="1820809">
                  <a:moveTo>
                    <a:pt x="1820809" y="0"/>
                  </a:moveTo>
                  <a:lnTo>
                    <a:pt x="0" y="0"/>
                  </a:lnTo>
                  <a:lnTo>
                    <a:pt x="0" y="1620520"/>
                  </a:lnTo>
                  <a:lnTo>
                    <a:pt x="1820809" y="1620520"/>
                  </a:lnTo>
                  <a:lnTo>
                    <a:pt x="1820809"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23187" y="731146"/>
              <a:ext cx="614515" cy="766946"/>
            </a:xfrm>
            <a:custGeom>
              <a:avLst/>
              <a:gdLst/>
              <a:ahLst/>
              <a:cxnLst/>
              <a:rect r="r" b="b" t="t" l="l"/>
              <a:pathLst>
                <a:path h="766946" w="614515">
                  <a:moveTo>
                    <a:pt x="0" y="0"/>
                  </a:moveTo>
                  <a:lnTo>
                    <a:pt x="614516" y="0"/>
                  </a:lnTo>
                  <a:lnTo>
                    <a:pt x="614516" y="766946"/>
                  </a:lnTo>
                  <a:lnTo>
                    <a:pt x="0" y="766946"/>
                  </a:lnTo>
                  <a:lnTo>
                    <a:pt x="0" y="0"/>
                  </a:lnTo>
                  <a:close/>
                </a:path>
              </a:pathLst>
            </a:custGeom>
            <a:blipFill>
              <a:blip r:embed="rId8"/>
              <a:stretch>
                <a:fillRect l="0" t="0" r="0" b="0"/>
              </a:stretch>
            </a:blipFill>
          </p:spPr>
        </p:sp>
        <p:sp>
          <p:nvSpPr>
            <p:cNvPr name="Freeform 15" id="15"/>
            <p:cNvSpPr/>
            <p:nvPr/>
          </p:nvSpPr>
          <p:spPr>
            <a:xfrm flipH="false" flipV="false" rot="0">
              <a:off x="1342057" y="686131"/>
              <a:ext cx="614515" cy="766946"/>
            </a:xfrm>
            <a:custGeom>
              <a:avLst/>
              <a:gdLst/>
              <a:ahLst/>
              <a:cxnLst/>
              <a:rect r="r" b="b" t="t" l="l"/>
              <a:pathLst>
                <a:path h="766946" w="614515">
                  <a:moveTo>
                    <a:pt x="0" y="0"/>
                  </a:moveTo>
                  <a:lnTo>
                    <a:pt x="614515" y="0"/>
                  </a:lnTo>
                  <a:lnTo>
                    <a:pt x="614515" y="766946"/>
                  </a:lnTo>
                  <a:lnTo>
                    <a:pt x="0" y="766946"/>
                  </a:lnTo>
                  <a:lnTo>
                    <a:pt x="0" y="0"/>
                  </a:lnTo>
                  <a:close/>
                </a:path>
              </a:pathLst>
            </a:custGeom>
            <a:blipFill>
              <a:blip r:embed="rId8"/>
              <a:stretch>
                <a:fillRect l="0" t="0" r="0" b="0"/>
              </a:stretch>
            </a:blipFill>
          </p:spPr>
        </p:sp>
        <p:sp>
          <p:nvSpPr>
            <p:cNvPr name="TextBox 16" id="16"/>
            <p:cNvSpPr txBox="true"/>
            <p:nvPr/>
          </p:nvSpPr>
          <p:spPr>
            <a:xfrm rot="0">
              <a:off x="2048702" y="836616"/>
              <a:ext cx="5084456" cy="661476"/>
            </a:xfrm>
            <a:prstGeom prst="rect">
              <a:avLst/>
            </a:prstGeom>
          </p:spPr>
          <p:txBody>
            <a:bodyPr anchor="t" rtlCol="false" tIns="0" lIns="0" bIns="0" rIns="0">
              <a:spAutoFit/>
            </a:bodyPr>
            <a:lstStyle/>
            <a:p>
              <a:pPr algn="just">
                <a:lnSpc>
                  <a:spcPts val="3790"/>
                </a:lnSpc>
              </a:pPr>
              <a:r>
                <a:rPr lang="en-US" sz="3477" spc="-69">
                  <a:solidFill>
                    <a:srgbClr val="E4C8B0"/>
                  </a:solidFill>
                  <a:latin typeface="XB Titre"/>
                  <a:ea typeface="XB Titre"/>
                  <a:cs typeface="XB Titre"/>
                  <a:sym typeface="XB Titre"/>
                </a:rPr>
                <a:t>GROWNEED DATA GEN</a:t>
              </a:r>
            </a:p>
          </p:txBody>
        </p:sp>
      </p:grpSp>
      <p:grpSp>
        <p:nvGrpSpPr>
          <p:cNvPr name="Group 17" id="17"/>
          <p:cNvGrpSpPr/>
          <p:nvPr/>
        </p:nvGrpSpPr>
        <p:grpSpPr>
          <a:xfrm rot="0">
            <a:off x="697754" y="2767102"/>
            <a:ext cx="1822196" cy="1684669"/>
            <a:chOff x="0" y="0"/>
            <a:chExt cx="675243" cy="624280"/>
          </a:xfrm>
        </p:grpSpPr>
        <p:sp>
          <p:nvSpPr>
            <p:cNvPr name="Freeform 18" id="18"/>
            <p:cNvSpPr/>
            <p:nvPr/>
          </p:nvSpPr>
          <p:spPr>
            <a:xfrm flipH="false" flipV="false" rot="0">
              <a:off x="0" y="0"/>
              <a:ext cx="675243" cy="624280"/>
            </a:xfrm>
            <a:custGeom>
              <a:avLst/>
              <a:gdLst/>
              <a:ahLst/>
              <a:cxnLst/>
              <a:rect r="r" b="b" t="t" l="l"/>
              <a:pathLst>
                <a:path h="624280" w="675243">
                  <a:moveTo>
                    <a:pt x="152872" y="0"/>
                  </a:moveTo>
                  <a:lnTo>
                    <a:pt x="522371" y="0"/>
                  </a:lnTo>
                  <a:cubicBezTo>
                    <a:pt x="562915" y="0"/>
                    <a:pt x="601799" y="16106"/>
                    <a:pt x="630468" y="44775"/>
                  </a:cubicBezTo>
                  <a:cubicBezTo>
                    <a:pt x="659137" y="73444"/>
                    <a:pt x="675243" y="112328"/>
                    <a:pt x="675243" y="152872"/>
                  </a:cubicBezTo>
                  <a:lnTo>
                    <a:pt x="675243" y="471408"/>
                  </a:lnTo>
                  <a:cubicBezTo>
                    <a:pt x="675243" y="555837"/>
                    <a:pt x="606800" y="624280"/>
                    <a:pt x="522371" y="624280"/>
                  </a:cubicBezTo>
                  <a:lnTo>
                    <a:pt x="152872" y="624280"/>
                  </a:lnTo>
                  <a:cubicBezTo>
                    <a:pt x="68443" y="624280"/>
                    <a:pt x="0" y="555837"/>
                    <a:pt x="0" y="471408"/>
                  </a:cubicBezTo>
                  <a:lnTo>
                    <a:pt x="0" y="152872"/>
                  </a:lnTo>
                  <a:cubicBezTo>
                    <a:pt x="0" y="68443"/>
                    <a:pt x="68443" y="0"/>
                    <a:pt x="152872" y="0"/>
                  </a:cubicBezTo>
                  <a:close/>
                </a:path>
              </a:pathLst>
            </a:custGeom>
            <a:gradFill rotWithShape="true">
              <a:gsLst>
                <a:gs pos="0">
                  <a:srgbClr val="700821">
                    <a:alpha val="100000"/>
                  </a:srgbClr>
                </a:gs>
                <a:gs pos="100000">
                  <a:srgbClr val="000000">
                    <a:alpha val="100000"/>
                  </a:srgbClr>
                </a:gs>
              </a:gsLst>
              <a:path path="circle">
                <a:fillToRect l="0" r="100000" t="0" b="100000"/>
              </a:path>
              <a:tileRect r="0" l="-100000" b="0" t="-100000"/>
            </a:gradFill>
            <a:ln w="76200" cap="rnd">
              <a:solidFill>
                <a:srgbClr val="5F082E"/>
              </a:solidFill>
              <a:prstDash val="solid"/>
              <a:round/>
            </a:ln>
          </p:spPr>
        </p:sp>
        <p:sp>
          <p:nvSpPr>
            <p:cNvPr name="TextBox 19" id="19"/>
            <p:cNvSpPr txBox="true"/>
            <p:nvPr/>
          </p:nvSpPr>
          <p:spPr>
            <a:xfrm>
              <a:off x="0" y="-38100"/>
              <a:ext cx="675243" cy="662380"/>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6692555" y="2758834"/>
            <a:ext cx="1822196" cy="1684669"/>
            <a:chOff x="0" y="0"/>
            <a:chExt cx="675243" cy="624280"/>
          </a:xfrm>
        </p:grpSpPr>
        <p:sp>
          <p:nvSpPr>
            <p:cNvPr name="Freeform 21" id="21"/>
            <p:cNvSpPr/>
            <p:nvPr/>
          </p:nvSpPr>
          <p:spPr>
            <a:xfrm flipH="false" flipV="false" rot="0">
              <a:off x="0" y="0"/>
              <a:ext cx="675243" cy="624280"/>
            </a:xfrm>
            <a:custGeom>
              <a:avLst/>
              <a:gdLst/>
              <a:ahLst/>
              <a:cxnLst/>
              <a:rect r="r" b="b" t="t" l="l"/>
              <a:pathLst>
                <a:path h="624280" w="675243">
                  <a:moveTo>
                    <a:pt x="152872" y="0"/>
                  </a:moveTo>
                  <a:lnTo>
                    <a:pt x="522371" y="0"/>
                  </a:lnTo>
                  <a:cubicBezTo>
                    <a:pt x="562915" y="0"/>
                    <a:pt x="601799" y="16106"/>
                    <a:pt x="630468" y="44775"/>
                  </a:cubicBezTo>
                  <a:cubicBezTo>
                    <a:pt x="659137" y="73444"/>
                    <a:pt x="675243" y="112328"/>
                    <a:pt x="675243" y="152872"/>
                  </a:cubicBezTo>
                  <a:lnTo>
                    <a:pt x="675243" y="471408"/>
                  </a:lnTo>
                  <a:cubicBezTo>
                    <a:pt x="675243" y="555837"/>
                    <a:pt x="606800" y="624280"/>
                    <a:pt x="522371" y="624280"/>
                  </a:cubicBezTo>
                  <a:lnTo>
                    <a:pt x="152872" y="624280"/>
                  </a:lnTo>
                  <a:cubicBezTo>
                    <a:pt x="68443" y="624280"/>
                    <a:pt x="0" y="555837"/>
                    <a:pt x="0" y="471408"/>
                  </a:cubicBezTo>
                  <a:lnTo>
                    <a:pt x="0" y="152872"/>
                  </a:lnTo>
                  <a:cubicBezTo>
                    <a:pt x="0" y="68443"/>
                    <a:pt x="68443" y="0"/>
                    <a:pt x="152872" y="0"/>
                  </a:cubicBezTo>
                  <a:close/>
                </a:path>
              </a:pathLst>
            </a:custGeom>
            <a:gradFill rotWithShape="true">
              <a:gsLst>
                <a:gs pos="0">
                  <a:srgbClr val="700821">
                    <a:alpha val="100000"/>
                  </a:srgbClr>
                </a:gs>
                <a:gs pos="100000">
                  <a:srgbClr val="000000">
                    <a:alpha val="100000"/>
                  </a:srgbClr>
                </a:gs>
              </a:gsLst>
              <a:path path="circle">
                <a:fillToRect l="0" r="100000" t="0" b="100000"/>
              </a:path>
              <a:tileRect r="0" l="-100000" b="0" t="-100000"/>
            </a:gradFill>
            <a:ln w="76200" cap="rnd">
              <a:solidFill>
                <a:srgbClr val="5F082E"/>
              </a:solidFill>
              <a:prstDash val="solid"/>
              <a:round/>
            </a:ln>
          </p:spPr>
        </p:sp>
        <p:sp>
          <p:nvSpPr>
            <p:cNvPr name="TextBox 22" id="22"/>
            <p:cNvSpPr txBox="true"/>
            <p:nvPr/>
          </p:nvSpPr>
          <p:spPr>
            <a:xfrm>
              <a:off x="0" y="-38100"/>
              <a:ext cx="675243" cy="662380"/>
            </a:xfrm>
            <a:prstGeom prst="rect">
              <a:avLst/>
            </a:prstGeom>
          </p:spPr>
          <p:txBody>
            <a:bodyPr anchor="ctr" rtlCol="false" tIns="50800" lIns="50800" bIns="50800" rIns="50800"/>
            <a:lstStyle/>
            <a:p>
              <a:pPr algn="ctr">
                <a:lnSpc>
                  <a:spcPts val="2756"/>
                </a:lnSpc>
              </a:pPr>
            </a:p>
          </p:txBody>
        </p:sp>
      </p:grpSp>
      <p:grpSp>
        <p:nvGrpSpPr>
          <p:cNvPr name="Group 23" id="23"/>
          <p:cNvGrpSpPr/>
          <p:nvPr/>
        </p:nvGrpSpPr>
        <p:grpSpPr>
          <a:xfrm rot="0">
            <a:off x="13204620" y="2750565"/>
            <a:ext cx="1822196" cy="1684669"/>
            <a:chOff x="0" y="0"/>
            <a:chExt cx="675243" cy="624280"/>
          </a:xfrm>
        </p:grpSpPr>
        <p:sp>
          <p:nvSpPr>
            <p:cNvPr name="Freeform 24" id="24"/>
            <p:cNvSpPr/>
            <p:nvPr/>
          </p:nvSpPr>
          <p:spPr>
            <a:xfrm flipH="false" flipV="false" rot="0">
              <a:off x="0" y="0"/>
              <a:ext cx="675243" cy="624280"/>
            </a:xfrm>
            <a:custGeom>
              <a:avLst/>
              <a:gdLst/>
              <a:ahLst/>
              <a:cxnLst/>
              <a:rect r="r" b="b" t="t" l="l"/>
              <a:pathLst>
                <a:path h="624280" w="675243">
                  <a:moveTo>
                    <a:pt x="152872" y="0"/>
                  </a:moveTo>
                  <a:lnTo>
                    <a:pt x="522371" y="0"/>
                  </a:lnTo>
                  <a:cubicBezTo>
                    <a:pt x="562915" y="0"/>
                    <a:pt x="601799" y="16106"/>
                    <a:pt x="630468" y="44775"/>
                  </a:cubicBezTo>
                  <a:cubicBezTo>
                    <a:pt x="659137" y="73444"/>
                    <a:pt x="675243" y="112328"/>
                    <a:pt x="675243" y="152872"/>
                  </a:cubicBezTo>
                  <a:lnTo>
                    <a:pt x="675243" y="471408"/>
                  </a:lnTo>
                  <a:cubicBezTo>
                    <a:pt x="675243" y="555837"/>
                    <a:pt x="606800" y="624280"/>
                    <a:pt x="522371" y="624280"/>
                  </a:cubicBezTo>
                  <a:lnTo>
                    <a:pt x="152872" y="624280"/>
                  </a:lnTo>
                  <a:cubicBezTo>
                    <a:pt x="68443" y="624280"/>
                    <a:pt x="0" y="555837"/>
                    <a:pt x="0" y="471408"/>
                  </a:cubicBezTo>
                  <a:lnTo>
                    <a:pt x="0" y="152872"/>
                  </a:lnTo>
                  <a:cubicBezTo>
                    <a:pt x="0" y="68443"/>
                    <a:pt x="68443" y="0"/>
                    <a:pt x="152872" y="0"/>
                  </a:cubicBezTo>
                  <a:close/>
                </a:path>
              </a:pathLst>
            </a:custGeom>
            <a:gradFill rotWithShape="true">
              <a:gsLst>
                <a:gs pos="0">
                  <a:srgbClr val="700821">
                    <a:alpha val="100000"/>
                  </a:srgbClr>
                </a:gs>
                <a:gs pos="100000">
                  <a:srgbClr val="000000">
                    <a:alpha val="100000"/>
                  </a:srgbClr>
                </a:gs>
              </a:gsLst>
              <a:path path="circle">
                <a:fillToRect l="0" r="100000" t="0" b="100000"/>
              </a:path>
              <a:tileRect r="0" l="-100000" b="0" t="-100000"/>
            </a:gradFill>
            <a:ln w="76200" cap="rnd">
              <a:solidFill>
                <a:srgbClr val="5F082E"/>
              </a:solidFill>
              <a:prstDash val="solid"/>
              <a:round/>
            </a:ln>
          </p:spPr>
        </p:sp>
        <p:sp>
          <p:nvSpPr>
            <p:cNvPr name="TextBox 25" id="25"/>
            <p:cNvSpPr txBox="true"/>
            <p:nvPr/>
          </p:nvSpPr>
          <p:spPr>
            <a:xfrm>
              <a:off x="0" y="-38100"/>
              <a:ext cx="675243" cy="662380"/>
            </a:xfrm>
            <a:prstGeom prst="rect">
              <a:avLst/>
            </a:prstGeom>
          </p:spPr>
          <p:txBody>
            <a:bodyPr anchor="ctr" rtlCol="false" tIns="50800" lIns="50800" bIns="50800" rIns="50800"/>
            <a:lstStyle/>
            <a:p>
              <a:pPr algn="ctr">
                <a:lnSpc>
                  <a:spcPts val="2756"/>
                </a:lnSpc>
              </a:pPr>
            </a:p>
          </p:txBody>
        </p:sp>
      </p:grpSp>
      <p:grpSp>
        <p:nvGrpSpPr>
          <p:cNvPr name="Group 26" id="26"/>
          <p:cNvGrpSpPr/>
          <p:nvPr/>
        </p:nvGrpSpPr>
        <p:grpSpPr>
          <a:xfrm rot="0">
            <a:off x="697754" y="5090641"/>
            <a:ext cx="1822196" cy="1684669"/>
            <a:chOff x="0" y="0"/>
            <a:chExt cx="675243" cy="624280"/>
          </a:xfrm>
        </p:grpSpPr>
        <p:sp>
          <p:nvSpPr>
            <p:cNvPr name="Freeform 27" id="27"/>
            <p:cNvSpPr/>
            <p:nvPr/>
          </p:nvSpPr>
          <p:spPr>
            <a:xfrm flipH="false" flipV="false" rot="0">
              <a:off x="0" y="0"/>
              <a:ext cx="675243" cy="624280"/>
            </a:xfrm>
            <a:custGeom>
              <a:avLst/>
              <a:gdLst/>
              <a:ahLst/>
              <a:cxnLst/>
              <a:rect r="r" b="b" t="t" l="l"/>
              <a:pathLst>
                <a:path h="624280" w="675243">
                  <a:moveTo>
                    <a:pt x="152872" y="0"/>
                  </a:moveTo>
                  <a:lnTo>
                    <a:pt x="522371" y="0"/>
                  </a:lnTo>
                  <a:cubicBezTo>
                    <a:pt x="562915" y="0"/>
                    <a:pt x="601799" y="16106"/>
                    <a:pt x="630468" y="44775"/>
                  </a:cubicBezTo>
                  <a:cubicBezTo>
                    <a:pt x="659137" y="73444"/>
                    <a:pt x="675243" y="112328"/>
                    <a:pt x="675243" y="152872"/>
                  </a:cubicBezTo>
                  <a:lnTo>
                    <a:pt x="675243" y="471408"/>
                  </a:lnTo>
                  <a:cubicBezTo>
                    <a:pt x="675243" y="555837"/>
                    <a:pt x="606800" y="624280"/>
                    <a:pt x="522371" y="624280"/>
                  </a:cubicBezTo>
                  <a:lnTo>
                    <a:pt x="152872" y="624280"/>
                  </a:lnTo>
                  <a:cubicBezTo>
                    <a:pt x="68443" y="624280"/>
                    <a:pt x="0" y="555837"/>
                    <a:pt x="0" y="471408"/>
                  </a:cubicBezTo>
                  <a:lnTo>
                    <a:pt x="0" y="152872"/>
                  </a:lnTo>
                  <a:cubicBezTo>
                    <a:pt x="0" y="68443"/>
                    <a:pt x="68443" y="0"/>
                    <a:pt x="152872" y="0"/>
                  </a:cubicBezTo>
                  <a:close/>
                </a:path>
              </a:pathLst>
            </a:custGeom>
            <a:gradFill rotWithShape="true">
              <a:gsLst>
                <a:gs pos="0">
                  <a:srgbClr val="700821">
                    <a:alpha val="100000"/>
                  </a:srgbClr>
                </a:gs>
                <a:gs pos="100000">
                  <a:srgbClr val="000000">
                    <a:alpha val="100000"/>
                  </a:srgbClr>
                </a:gs>
              </a:gsLst>
              <a:path path="circle">
                <a:fillToRect l="0" r="100000" t="0" b="100000"/>
              </a:path>
              <a:tileRect r="0" l="-100000" b="0" t="-100000"/>
            </a:gradFill>
            <a:ln w="76200" cap="rnd">
              <a:solidFill>
                <a:srgbClr val="5F082E"/>
              </a:solidFill>
              <a:prstDash val="solid"/>
              <a:round/>
            </a:ln>
          </p:spPr>
        </p:sp>
        <p:sp>
          <p:nvSpPr>
            <p:cNvPr name="TextBox 28" id="28"/>
            <p:cNvSpPr txBox="true"/>
            <p:nvPr/>
          </p:nvSpPr>
          <p:spPr>
            <a:xfrm>
              <a:off x="0" y="-38100"/>
              <a:ext cx="675243" cy="662380"/>
            </a:xfrm>
            <a:prstGeom prst="rect">
              <a:avLst/>
            </a:prstGeom>
          </p:spPr>
          <p:txBody>
            <a:bodyPr anchor="ctr" rtlCol="false" tIns="50800" lIns="50800" bIns="50800" rIns="50800"/>
            <a:lstStyle/>
            <a:p>
              <a:pPr algn="ctr">
                <a:lnSpc>
                  <a:spcPts val="2756"/>
                </a:lnSpc>
              </a:pPr>
            </a:p>
          </p:txBody>
        </p:sp>
      </p:grpSp>
      <p:grpSp>
        <p:nvGrpSpPr>
          <p:cNvPr name="Group 29" id="29"/>
          <p:cNvGrpSpPr/>
          <p:nvPr/>
        </p:nvGrpSpPr>
        <p:grpSpPr>
          <a:xfrm rot="0">
            <a:off x="6692555" y="5090641"/>
            <a:ext cx="1822196" cy="1684669"/>
            <a:chOff x="0" y="0"/>
            <a:chExt cx="675243" cy="624280"/>
          </a:xfrm>
        </p:grpSpPr>
        <p:sp>
          <p:nvSpPr>
            <p:cNvPr name="Freeform 30" id="30"/>
            <p:cNvSpPr/>
            <p:nvPr/>
          </p:nvSpPr>
          <p:spPr>
            <a:xfrm flipH="false" flipV="false" rot="0">
              <a:off x="0" y="0"/>
              <a:ext cx="675243" cy="624280"/>
            </a:xfrm>
            <a:custGeom>
              <a:avLst/>
              <a:gdLst/>
              <a:ahLst/>
              <a:cxnLst/>
              <a:rect r="r" b="b" t="t" l="l"/>
              <a:pathLst>
                <a:path h="624280" w="675243">
                  <a:moveTo>
                    <a:pt x="152872" y="0"/>
                  </a:moveTo>
                  <a:lnTo>
                    <a:pt x="522371" y="0"/>
                  </a:lnTo>
                  <a:cubicBezTo>
                    <a:pt x="562915" y="0"/>
                    <a:pt x="601799" y="16106"/>
                    <a:pt x="630468" y="44775"/>
                  </a:cubicBezTo>
                  <a:cubicBezTo>
                    <a:pt x="659137" y="73444"/>
                    <a:pt x="675243" y="112328"/>
                    <a:pt x="675243" y="152872"/>
                  </a:cubicBezTo>
                  <a:lnTo>
                    <a:pt x="675243" y="471408"/>
                  </a:lnTo>
                  <a:cubicBezTo>
                    <a:pt x="675243" y="555837"/>
                    <a:pt x="606800" y="624280"/>
                    <a:pt x="522371" y="624280"/>
                  </a:cubicBezTo>
                  <a:lnTo>
                    <a:pt x="152872" y="624280"/>
                  </a:lnTo>
                  <a:cubicBezTo>
                    <a:pt x="68443" y="624280"/>
                    <a:pt x="0" y="555837"/>
                    <a:pt x="0" y="471408"/>
                  </a:cubicBezTo>
                  <a:lnTo>
                    <a:pt x="0" y="152872"/>
                  </a:lnTo>
                  <a:cubicBezTo>
                    <a:pt x="0" y="68443"/>
                    <a:pt x="68443" y="0"/>
                    <a:pt x="152872" y="0"/>
                  </a:cubicBezTo>
                  <a:close/>
                </a:path>
              </a:pathLst>
            </a:custGeom>
            <a:gradFill rotWithShape="true">
              <a:gsLst>
                <a:gs pos="0">
                  <a:srgbClr val="700821">
                    <a:alpha val="100000"/>
                  </a:srgbClr>
                </a:gs>
                <a:gs pos="100000">
                  <a:srgbClr val="000000">
                    <a:alpha val="100000"/>
                  </a:srgbClr>
                </a:gs>
              </a:gsLst>
              <a:path path="circle">
                <a:fillToRect l="0" r="100000" t="0" b="100000"/>
              </a:path>
              <a:tileRect r="0" l="-100000" b="0" t="-100000"/>
            </a:gradFill>
            <a:ln w="76200" cap="rnd">
              <a:solidFill>
                <a:srgbClr val="5F082E"/>
              </a:solidFill>
              <a:prstDash val="solid"/>
              <a:round/>
            </a:ln>
          </p:spPr>
        </p:sp>
        <p:sp>
          <p:nvSpPr>
            <p:cNvPr name="TextBox 31" id="31"/>
            <p:cNvSpPr txBox="true"/>
            <p:nvPr/>
          </p:nvSpPr>
          <p:spPr>
            <a:xfrm>
              <a:off x="0" y="-38100"/>
              <a:ext cx="675243" cy="662380"/>
            </a:xfrm>
            <a:prstGeom prst="rect">
              <a:avLst/>
            </a:prstGeom>
          </p:spPr>
          <p:txBody>
            <a:bodyPr anchor="ctr" rtlCol="false" tIns="50800" lIns="50800" bIns="50800" rIns="50800"/>
            <a:lstStyle/>
            <a:p>
              <a:pPr algn="ctr">
                <a:lnSpc>
                  <a:spcPts val="2756"/>
                </a:lnSpc>
              </a:pPr>
            </a:p>
          </p:txBody>
        </p:sp>
      </p:grpSp>
      <p:sp>
        <p:nvSpPr>
          <p:cNvPr name="Freeform 32" id="32"/>
          <p:cNvSpPr/>
          <p:nvPr/>
        </p:nvSpPr>
        <p:spPr>
          <a:xfrm flipH="false" flipV="false" rot="0">
            <a:off x="1037867" y="2948059"/>
            <a:ext cx="1171315" cy="1342482"/>
          </a:xfrm>
          <a:custGeom>
            <a:avLst/>
            <a:gdLst/>
            <a:ahLst/>
            <a:cxnLst/>
            <a:rect r="r" b="b" t="t" l="l"/>
            <a:pathLst>
              <a:path h="1342482" w="1171315">
                <a:moveTo>
                  <a:pt x="0" y="0"/>
                </a:moveTo>
                <a:lnTo>
                  <a:pt x="1171315" y="0"/>
                </a:lnTo>
                <a:lnTo>
                  <a:pt x="1171315" y="1342482"/>
                </a:lnTo>
                <a:lnTo>
                  <a:pt x="0" y="13424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6903051" y="2948059"/>
            <a:ext cx="1401205" cy="1392448"/>
          </a:xfrm>
          <a:custGeom>
            <a:avLst/>
            <a:gdLst/>
            <a:ahLst/>
            <a:cxnLst/>
            <a:rect r="r" b="b" t="t" l="l"/>
            <a:pathLst>
              <a:path h="1392448" w="1401205">
                <a:moveTo>
                  <a:pt x="0" y="0"/>
                </a:moveTo>
                <a:lnTo>
                  <a:pt x="1401205" y="0"/>
                </a:lnTo>
                <a:lnTo>
                  <a:pt x="1401205" y="1392448"/>
                </a:lnTo>
                <a:lnTo>
                  <a:pt x="0" y="13924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3445362" y="2890320"/>
            <a:ext cx="1340712" cy="1400221"/>
          </a:xfrm>
          <a:custGeom>
            <a:avLst/>
            <a:gdLst/>
            <a:ahLst/>
            <a:cxnLst/>
            <a:rect r="r" b="b" t="t" l="l"/>
            <a:pathLst>
              <a:path h="1400221" w="1340712">
                <a:moveTo>
                  <a:pt x="0" y="0"/>
                </a:moveTo>
                <a:lnTo>
                  <a:pt x="1340712" y="0"/>
                </a:lnTo>
                <a:lnTo>
                  <a:pt x="1340712" y="1400221"/>
                </a:lnTo>
                <a:lnTo>
                  <a:pt x="0" y="14002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927033" y="5234388"/>
            <a:ext cx="1363637" cy="1414928"/>
          </a:xfrm>
          <a:custGeom>
            <a:avLst/>
            <a:gdLst/>
            <a:ahLst/>
            <a:cxnLst/>
            <a:rect r="r" b="b" t="t" l="l"/>
            <a:pathLst>
              <a:path h="1414928" w="1363637">
                <a:moveTo>
                  <a:pt x="0" y="0"/>
                </a:moveTo>
                <a:lnTo>
                  <a:pt x="1363638" y="0"/>
                </a:lnTo>
                <a:lnTo>
                  <a:pt x="1363638" y="1414928"/>
                </a:lnTo>
                <a:lnTo>
                  <a:pt x="0" y="14149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6856693" y="5302868"/>
            <a:ext cx="1447563" cy="1286521"/>
          </a:xfrm>
          <a:custGeom>
            <a:avLst/>
            <a:gdLst/>
            <a:ahLst/>
            <a:cxnLst/>
            <a:rect r="r" b="b" t="t" l="l"/>
            <a:pathLst>
              <a:path h="1286521" w="1447563">
                <a:moveTo>
                  <a:pt x="0" y="0"/>
                </a:moveTo>
                <a:lnTo>
                  <a:pt x="1447563" y="0"/>
                </a:lnTo>
                <a:lnTo>
                  <a:pt x="1447563" y="1286521"/>
                </a:lnTo>
                <a:lnTo>
                  <a:pt x="0" y="1286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717645" y="969271"/>
            <a:ext cx="7797106" cy="1294263"/>
          </a:xfrm>
          <a:prstGeom prst="rect">
            <a:avLst/>
          </a:prstGeom>
        </p:spPr>
        <p:txBody>
          <a:bodyPr anchor="t" rtlCol="false" tIns="0" lIns="0" bIns="0" rIns="0">
            <a:spAutoFit/>
          </a:bodyPr>
          <a:lstStyle/>
          <a:p>
            <a:pPr algn="l">
              <a:lnSpc>
                <a:spcPts val="9780"/>
              </a:lnSpc>
            </a:pPr>
            <a:r>
              <a:rPr lang="en-US" sz="9780">
                <a:solidFill>
                  <a:srgbClr val="5F082E"/>
                </a:solidFill>
                <a:latin typeface="Anton"/>
                <a:ea typeface="Anton"/>
                <a:cs typeface="Anton"/>
                <a:sym typeface="Anton"/>
              </a:rPr>
              <a:t>P</a:t>
            </a:r>
            <a:r>
              <a:rPr lang="en-US" sz="9780">
                <a:solidFill>
                  <a:srgbClr val="5F082E"/>
                </a:solidFill>
                <a:latin typeface="Anton"/>
                <a:ea typeface="Anton"/>
                <a:cs typeface="Anton"/>
                <a:sym typeface="Anton"/>
              </a:rPr>
              <a:t>ROJECT STAGES</a:t>
            </a:r>
          </a:p>
        </p:txBody>
      </p:sp>
      <p:sp>
        <p:nvSpPr>
          <p:cNvPr name="TextBox 38" id="38"/>
          <p:cNvSpPr txBox="true"/>
          <p:nvPr/>
        </p:nvSpPr>
        <p:spPr>
          <a:xfrm rot="0">
            <a:off x="47574" y="9630758"/>
            <a:ext cx="3948802"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39" id="39"/>
          <p:cNvSpPr txBox="true"/>
          <p:nvPr/>
        </p:nvSpPr>
        <p:spPr>
          <a:xfrm rot="0">
            <a:off x="14659535" y="9596372"/>
            <a:ext cx="3212980" cy="332521"/>
          </a:xfrm>
          <a:prstGeom prst="rect">
            <a:avLst/>
          </a:prstGeom>
        </p:spPr>
        <p:txBody>
          <a:bodyPr anchor="t" rtlCol="false" tIns="0" lIns="0" bIns="0" rIns="0">
            <a:spAutoFit/>
          </a:bodyPr>
          <a:lstStyle/>
          <a:p>
            <a:pPr algn="ctr">
              <a:lnSpc>
                <a:spcPts val="2522"/>
              </a:lnSpc>
              <a:spcBef>
                <a:spcPct val="0"/>
              </a:spcBef>
            </a:pPr>
            <a:r>
              <a:rPr lang="en-US" sz="2522">
                <a:gradFill>
                  <a:gsLst>
                    <a:gs pos="0">
                      <a:srgbClr val="700821">
                        <a:alpha val="100000"/>
                      </a:srgbClr>
                    </a:gs>
                    <a:gs pos="100000">
                      <a:srgbClr val="000000">
                        <a:alpha val="100000"/>
                      </a:srgbClr>
                    </a:gs>
                  </a:gsLst>
                  <a:lin ang="0"/>
                </a:gradFill>
                <a:latin typeface="Anton"/>
                <a:ea typeface="Anton"/>
                <a:cs typeface="Anton"/>
                <a:sym typeface="Anton"/>
              </a:rPr>
              <a:t> </a:t>
            </a:r>
            <a:r>
              <a:rPr lang="en-US" sz="2522">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
        <p:nvSpPr>
          <p:cNvPr name="TextBox 40" id="40"/>
          <p:cNvSpPr txBox="true"/>
          <p:nvPr/>
        </p:nvSpPr>
        <p:spPr>
          <a:xfrm rot="0">
            <a:off x="2694957" y="2871877"/>
            <a:ext cx="3516443" cy="1571625"/>
          </a:xfrm>
          <a:prstGeom prst="rect">
            <a:avLst/>
          </a:prstGeom>
        </p:spPr>
        <p:txBody>
          <a:bodyPr anchor="t" rtlCol="false" tIns="0" lIns="0" bIns="0" rIns="0">
            <a:spAutoFit/>
          </a:bodyPr>
          <a:lstStyle/>
          <a:p>
            <a:pPr algn="l">
              <a:lnSpc>
                <a:spcPts val="6000"/>
              </a:lnSpc>
            </a:pPr>
            <a:r>
              <a:rPr lang="en-US" sz="6000">
                <a:solidFill>
                  <a:srgbClr val="5F082E"/>
                </a:solidFill>
                <a:latin typeface="Anton"/>
                <a:ea typeface="Anton"/>
                <a:cs typeface="Anton"/>
                <a:sym typeface="Anton"/>
              </a:rPr>
              <a:t>D</a:t>
            </a:r>
            <a:r>
              <a:rPr lang="en-US" sz="6000">
                <a:solidFill>
                  <a:srgbClr val="5F082E"/>
                </a:solidFill>
                <a:latin typeface="Anton"/>
                <a:ea typeface="Anton"/>
                <a:cs typeface="Anton"/>
                <a:sym typeface="Anton"/>
              </a:rPr>
              <a:t>ATA</a:t>
            </a:r>
          </a:p>
          <a:p>
            <a:pPr algn="l">
              <a:lnSpc>
                <a:spcPts val="6000"/>
              </a:lnSpc>
            </a:pPr>
            <a:r>
              <a:rPr lang="en-US" sz="6000">
                <a:solidFill>
                  <a:srgbClr val="5F082E"/>
                </a:solidFill>
                <a:latin typeface="Anton"/>
                <a:ea typeface="Anton"/>
                <a:cs typeface="Anton"/>
                <a:sym typeface="Anton"/>
              </a:rPr>
              <a:t>ACQUISITION</a:t>
            </a:r>
          </a:p>
        </p:txBody>
      </p:sp>
      <p:sp>
        <p:nvSpPr>
          <p:cNvPr name="TextBox 41" id="41"/>
          <p:cNvSpPr txBox="true"/>
          <p:nvPr/>
        </p:nvSpPr>
        <p:spPr>
          <a:xfrm rot="0">
            <a:off x="8686201" y="2863609"/>
            <a:ext cx="4146457" cy="1571625"/>
          </a:xfrm>
          <a:prstGeom prst="rect">
            <a:avLst/>
          </a:prstGeom>
        </p:spPr>
        <p:txBody>
          <a:bodyPr anchor="t" rtlCol="false" tIns="0" lIns="0" bIns="0" rIns="0">
            <a:spAutoFit/>
          </a:bodyPr>
          <a:lstStyle/>
          <a:p>
            <a:pPr algn="l">
              <a:lnSpc>
                <a:spcPts val="6000"/>
              </a:lnSpc>
            </a:pPr>
            <a:r>
              <a:rPr lang="en-US" sz="6000">
                <a:solidFill>
                  <a:srgbClr val="5F082E"/>
                </a:solidFill>
                <a:latin typeface="Anton"/>
                <a:ea typeface="Anton"/>
                <a:cs typeface="Anton"/>
                <a:sym typeface="Anton"/>
              </a:rPr>
              <a:t>D</a:t>
            </a:r>
            <a:r>
              <a:rPr lang="en-US" sz="6000">
                <a:solidFill>
                  <a:srgbClr val="5F082E"/>
                </a:solidFill>
                <a:latin typeface="Anton"/>
                <a:ea typeface="Anton"/>
                <a:cs typeface="Anton"/>
                <a:sym typeface="Anton"/>
              </a:rPr>
              <a:t>ATA</a:t>
            </a:r>
          </a:p>
          <a:p>
            <a:pPr algn="l">
              <a:lnSpc>
                <a:spcPts val="6000"/>
              </a:lnSpc>
            </a:pPr>
            <a:r>
              <a:rPr lang="en-US" sz="6000">
                <a:solidFill>
                  <a:srgbClr val="5F082E"/>
                </a:solidFill>
                <a:latin typeface="Anton"/>
                <a:ea typeface="Anton"/>
                <a:cs typeface="Anton"/>
                <a:sym typeface="Anton"/>
              </a:rPr>
              <a:t>PREPARATION</a:t>
            </a:r>
          </a:p>
        </p:txBody>
      </p:sp>
      <p:sp>
        <p:nvSpPr>
          <p:cNvPr name="TextBox 42" id="42"/>
          <p:cNvSpPr txBox="true"/>
          <p:nvPr/>
        </p:nvSpPr>
        <p:spPr>
          <a:xfrm rot="0">
            <a:off x="15198266" y="2993189"/>
            <a:ext cx="2019059" cy="1458581"/>
          </a:xfrm>
          <a:prstGeom prst="rect">
            <a:avLst/>
          </a:prstGeom>
        </p:spPr>
        <p:txBody>
          <a:bodyPr anchor="t" rtlCol="false" tIns="0" lIns="0" bIns="0" rIns="0">
            <a:spAutoFit/>
          </a:bodyPr>
          <a:lstStyle/>
          <a:p>
            <a:pPr algn="l">
              <a:lnSpc>
                <a:spcPts val="10945"/>
              </a:lnSpc>
            </a:pPr>
            <a:r>
              <a:rPr lang="en-US" sz="10945">
                <a:solidFill>
                  <a:srgbClr val="5F082E"/>
                </a:solidFill>
                <a:latin typeface="Anton"/>
                <a:ea typeface="Anton"/>
                <a:cs typeface="Anton"/>
                <a:sym typeface="Anton"/>
              </a:rPr>
              <a:t>ED</a:t>
            </a:r>
            <a:r>
              <a:rPr lang="en-US" sz="10945">
                <a:solidFill>
                  <a:srgbClr val="5F082E"/>
                </a:solidFill>
                <a:latin typeface="Anton"/>
                <a:ea typeface="Anton"/>
                <a:cs typeface="Anton"/>
                <a:sym typeface="Anton"/>
              </a:rPr>
              <a:t>A </a:t>
            </a:r>
          </a:p>
        </p:txBody>
      </p:sp>
      <p:sp>
        <p:nvSpPr>
          <p:cNvPr name="TextBox 43" id="43"/>
          <p:cNvSpPr txBox="true"/>
          <p:nvPr/>
        </p:nvSpPr>
        <p:spPr>
          <a:xfrm rot="0">
            <a:off x="2694957" y="5279236"/>
            <a:ext cx="3249319" cy="1571625"/>
          </a:xfrm>
          <a:prstGeom prst="rect">
            <a:avLst/>
          </a:prstGeom>
        </p:spPr>
        <p:txBody>
          <a:bodyPr anchor="t" rtlCol="false" tIns="0" lIns="0" bIns="0" rIns="0">
            <a:spAutoFit/>
          </a:bodyPr>
          <a:lstStyle/>
          <a:p>
            <a:pPr algn="l">
              <a:lnSpc>
                <a:spcPts val="6000"/>
              </a:lnSpc>
            </a:pPr>
            <a:r>
              <a:rPr lang="en-US" sz="6000">
                <a:solidFill>
                  <a:srgbClr val="5F082E"/>
                </a:solidFill>
                <a:latin typeface="Anton"/>
                <a:ea typeface="Anton"/>
                <a:cs typeface="Anton"/>
                <a:sym typeface="Anton"/>
              </a:rPr>
              <a:t>D</a:t>
            </a:r>
            <a:r>
              <a:rPr lang="en-US" sz="6000">
                <a:solidFill>
                  <a:srgbClr val="5F082E"/>
                </a:solidFill>
                <a:latin typeface="Anton"/>
                <a:ea typeface="Anton"/>
                <a:cs typeface="Anton"/>
                <a:sym typeface="Anton"/>
              </a:rPr>
              <a:t>ATA</a:t>
            </a:r>
          </a:p>
          <a:p>
            <a:pPr algn="l">
              <a:lnSpc>
                <a:spcPts val="6000"/>
              </a:lnSpc>
            </a:pPr>
            <a:r>
              <a:rPr lang="en-US" sz="6000">
                <a:solidFill>
                  <a:srgbClr val="5F082E"/>
                </a:solidFill>
                <a:latin typeface="Anton"/>
                <a:ea typeface="Anton"/>
                <a:cs typeface="Anton"/>
                <a:sym typeface="Anton"/>
              </a:rPr>
              <a:t>MODELING </a:t>
            </a:r>
          </a:p>
        </p:txBody>
      </p:sp>
      <p:sp>
        <p:nvSpPr>
          <p:cNvPr name="TextBox 44" id="44"/>
          <p:cNvSpPr txBox="true"/>
          <p:nvPr/>
        </p:nvSpPr>
        <p:spPr>
          <a:xfrm rot="0">
            <a:off x="8686201" y="5279236"/>
            <a:ext cx="4518419" cy="1571625"/>
          </a:xfrm>
          <a:prstGeom prst="rect">
            <a:avLst/>
          </a:prstGeom>
        </p:spPr>
        <p:txBody>
          <a:bodyPr anchor="t" rtlCol="false" tIns="0" lIns="0" bIns="0" rIns="0">
            <a:spAutoFit/>
          </a:bodyPr>
          <a:lstStyle/>
          <a:p>
            <a:pPr algn="l">
              <a:lnSpc>
                <a:spcPts val="6000"/>
              </a:lnSpc>
            </a:pPr>
            <a:r>
              <a:rPr lang="en-US" sz="6000">
                <a:solidFill>
                  <a:srgbClr val="5F082E"/>
                </a:solidFill>
                <a:latin typeface="Anton"/>
                <a:ea typeface="Anton"/>
                <a:cs typeface="Anton"/>
                <a:sym typeface="Anton"/>
              </a:rPr>
              <a:t>D</a:t>
            </a:r>
            <a:r>
              <a:rPr lang="en-US" sz="6000">
                <a:solidFill>
                  <a:srgbClr val="5F082E"/>
                </a:solidFill>
                <a:latin typeface="Anton"/>
                <a:ea typeface="Anton"/>
                <a:cs typeface="Anton"/>
                <a:sym typeface="Anton"/>
              </a:rPr>
              <a:t>ATA</a:t>
            </a:r>
          </a:p>
          <a:p>
            <a:pPr algn="l">
              <a:lnSpc>
                <a:spcPts val="6000"/>
              </a:lnSpc>
            </a:pPr>
            <a:r>
              <a:rPr lang="en-US" sz="6000">
                <a:solidFill>
                  <a:srgbClr val="5F082E"/>
                </a:solidFill>
                <a:latin typeface="Anton"/>
                <a:ea typeface="Anton"/>
                <a:cs typeface="Anton"/>
                <a:sym typeface="Anton"/>
              </a:rPr>
              <a:t>VISUALIZATION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797505" y="2618137"/>
            <a:ext cx="11333473" cy="5055172"/>
            <a:chOff x="0" y="0"/>
            <a:chExt cx="1057987" cy="471903"/>
          </a:xfrm>
        </p:grpSpPr>
        <p:sp>
          <p:nvSpPr>
            <p:cNvPr name="Freeform 4" id="4"/>
            <p:cNvSpPr/>
            <p:nvPr/>
          </p:nvSpPr>
          <p:spPr>
            <a:xfrm flipH="false" flipV="false" rot="0">
              <a:off x="0" y="0"/>
              <a:ext cx="1057987" cy="471903"/>
            </a:xfrm>
            <a:custGeom>
              <a:avLst/>
              <a:gdLst/>
              <a:ahLst/>
              <a:cxnLst/>
              <a:rect r="r" b="b" t="t" l="l"/>
              <a:pathLst>
                <a:path h="471903" w="1057987">
                  <a:moveTo>
                    <a:pt x="4304" y="0"/>
                  </a:moveTo>
                  <a:lnTo>
                    <a:pt x="1053682" y="0"/>
                  </a:lnTo>
                  <a:cubicBezTo>
                    <a:pt x="1056060" y="0"/>
                    <a:pt x="1057987" y="1927"/>
                    <a:pt x="1057987" y="4304"/>
                  </a:cubicBezTo>
                  <a:lnTo>
                    <a:pt x="1057987" y="467599"/>
                  </a:lnTo>
                  <a:cubicBezTo>
                    <a:pt x="1057987" y="468741"/>
                    <a:pt x="1057533" y="469836"/>
                    <a:pt x="1056726" y="470643"/>
                  </a:cubicBezTo>
                  <a:cubicBezTo>
                    <a:pt x="1055919" y="471450"/>
                    <a:pt x="1054824" y="471903"/>
                    <a:pt x="1053682" y="471903"/>
                  </a:cubicBezTo>
                  <a:lnTo>
                    <a:pt x="4304" y="471903"/>
                  </a:lnTo>
                  <a:cubicBezTo>
                    <a:pt x="3163" y="471903"/>
                    <a:pt x="2068" y="471450"/>
                    <a:pt x="1261" y="470643"/>
                  </a:cubicBezTo>
                  <a:cubicBezTo>
                    <a:pt x="453" y="469836"/>
                    <a:pt x="0" y="468741"/>
                    <a:pt x="0" y="467599"/>
                  </a:cubicBezTo>
                  <a:lnTo>
                    <a:pt x="0" y="4304"/>
                  </a:lnTo>
                  <a:cubicBezTo>
                    <a:pt x="0" y="3163"/>
                    <a:pt x="453" y="2068"/>
                    <a:pt x="1261" y="1261"/>
                  </a:cubicBezTo>
                  <a:cubicBezTo>
                    <a:pt x="2068" y="453"/>
                    <a:pt x="3163" y="0"/>
                    <a:pt x="4304" y="0"/>
                  </a:cubicBezTo>
                  <a:close/>
                </a:path>
              </a:pathLst>
            </a:custGeom>
            <a:solidFill>
              <a:srgbClr val="5F082E"/>
            </a:solidFill>
          </p:spPr>
        </p:sp>
        <p:sp>
          <p:nvSpPr>
            <p:cNvPr name="TextBox 5" id="5"/>
            <p:cNvSpPr txBox="true"/>
            <p:nvPr/>
          </p:nvSpPr>
          <p:spPr>
            <a:xfrm>
              <a:off x="0" y="-19050"/>
              <a:ext cx="1057987" cy="490953"/>
            </a:xfrm>
            <a:prstGeom prst="rect">
              <a:avLst/>
            </a:prstGeom>
          </p:spPr>
          <p:txBody>
            <a:bodyPr anchor="ctr" rtlCol="false" tIns="33031" lIns="33031" bIns="33031" rIns="33031"/>
            <a:lstStyle/>
            <a:p>
              <a:pPr algn="ctr">
                <a:lnSpc>
                  <a:spcPts val="1729"/>
                </a:lnSpc>
              </a:pPr>
            </a:p>
          </p:txBody>
        </p:sp>
      </p:grpSp>
      <p:sp>
        <p:nvSpPr>
          <p:cNvPr name="Freeform 6" id="6"/>
          <p:cNvSpPr/>
          <p:nvPr/>
        </p:nvSpPr>
        <p:spPr>
          <a:xfrm flipH="false" flipV="false" rot="0">
            <a:off x="12197653" y="2608612"/>
            <a:ext cx="5594554" cy="5064697"/>
          </a:xfrm>
          <a:custGeom>
            <a:avLst/>
            <a:gdLst/>
            <a:ahLst/>
            <a:cxnLst/>
            <a:rect r="r" b="b" t="t" l="l"/>
            <a:pathLst>
              <a:path h="5064697" w="5594554">
                <a:moveTo>
                  <a:pt x="0" y="0"/>
                </a:moveTo>
                <a:lnTo>
                  <a:pt x="5594554" y="0"/>
                </a:lnTo>
                <a:lnTo>
                  <a:pt x="5594554" y="5064697"/>
                </a:lnTo>
                <a:lnTo>
                  <a:pt x="0" y="5064697"/>
                </a:lnTo>
                <a:lnTo>
                  <a:pt x="0" y="0"/>
                </a:lnTo>
                <a:close/>
              </a:path>
            </a:pathLst>
          </a:custGeom>
          <a:blipFill>
            <a:blip r:embed="rId3"/>
            <a:stretch>
              <a:fillRect l="-3241" t="-3047" r="-3241" b="-14576"/>
            </a:stretch>
          </a:blipFill>
        </p:spPr>
      </p:sp>
      <p:sp>
        <p:nvSpPr>
          <p:cNvPr name="TextBox 7" id="7"/>
          <p:cNvSpPr txBox="true"/>
          <p:nvPr/>
        </p:nvSpPr>
        <p:spPr>
          <a:xfrm rot="0">
            <a:off x="832080" y="1123576"/>
            <a:ext cx="7382608" cy="1153130"/>
          </a:xfrm>
          <a:prstGeom prst="rect">
            <a:avLst/>
          </a:prstGeom>
        </p:spPr>
        <p:txBody>
          <a:bodyPr anchor="t" rtlCol="false" tIns="0" lIns="0" bIns="0" rIns="0">
            <a:spAutoFit/>
          </a:bodyPr>
          <a:lstStyle/>
          <a:p>
            <a:pPr algn="l">
              <a:lnSpc>
                <a:spcPts val="8662"/>
              </a:lnSpc>
            </a:pPr>
            <a:r>
              <a:rPr lang="en-US" sz="8662">
                <a:solidFill>
                  <a:srgbClr val="5F082E"/>
                </a:solidFill>
                <a:latin typeface="Anton"/>
                <a:ea typeface="Anton"/>
                <a:cs typeface="Anton"/>
                <a:sym typeface="Anton"/>
              </a:rPr>
              <a:t>D</a:t>
            </a:r>
            <a:r>
              <a:rPr lang="en-US" sz="8662">
                <a:solidFill>
                  <a:srgbClr val="5F082E"/>
                </a:solidFill>
                <a:latin typeface="Anton"/>
                <a:ea typeface="Anton"/>
                <a:cs typeface="Anton"/>
                <a:sym typeface="Anton"/>
              </a:rPr>
              <a:t>ATA ACQUISITION</a:t>
            </a:r>
          </a:p>
        </p:txBody>
      </p:sp>
      <p:sp>
        <p:nvSpPr>
          <p:cNvPr name="TextBox 8" id="8"/>
          <p:cNvSpPr txBox="true"/>
          <p:nvPr/>
        </p:nvSpPr>
        <p:spPr>
          <a:xfrm rot="0">
            <a:off x="1012055" y="2795046"/>
            <a:ext cx="11185597" cy="4615629"/>
          </a:xfrm>
          <a:prstGeom prst="rect">
            <a:avLst/>
          </a:prstGeom>
        </p:spPr>
        <p:txBody>
          <a:bodyPr anchor="t" rtlCol="false" tIns="0" lIns="0" bIns="0" rIns="0">
            <a:spAutoFit/>
          </a:bodyPr>
          <a:lstStyle/>
          <a:p>
            <a:pPr algn="l">
              <a:lnSpc>
                <a:spcPts val="3658"/>
              </a:lnSpc>
            </a:pPr>
            <a:r>
              <a:rPr lang="en-US" sz="2360" spc="37">
                <a:solidFill>
                  <a:srgbClr val="E2CFC0"/>
                </a:solidFill>
                <a:latin typeface="Anton"/>
                <a:ea typeface="Anton"/>
                <a:cs typeface="Anton"/>
                <a:sym typeface="Anton"/>
              </a:rPr>
              <a:t>Smart Manufacturing  Monitoring Dataset</a:t>
            </a:r>
          </a:p>
          <a:p>
            <a:pPr algn="l">
              <a:lnSpc>
                <a:spcPts val="3658"/>
              </a:lnSpc>
            </a:pPr>
            <a:r>
              <a:rPr lang="en-US" sz="2360" spc="37">
                <a:solidFill>
                  <a:srgbClr val="E2CFC0"/>
                </a:solidFill>
                <a:latin typeface="Anton"/>
                <a:ea typeface="Anton"/>
                <a:cs typeface="Anton"/>
                <a:sym typeface="Anton"/>
              </a:rPr>
              <a:t>Dataset Profile &amp; Key Features</a:t>
            </a:r>
          </a:p>
          <a:p>
            <a:pPr algn="l">
              <a:lnSpc>
                <a:spcPts val="3658"/>
              </a:lnSpc>
            </a:pPr>
            <a:r>
              <a:rPr lang="en-US" sz="2360" spc="37">
                <a:solidFill>
                  <a:srgbClr val="E2CFC0"/>
                </a:solidFill>
                <a:latin typeface="Anton"/>
                <a:ea typeface="Anton"/>
                <a:cs typeface="Anton"/>
                <a:sym typeface="Anton"/>
              </a:rPr>
              <a:t>Source Purpose: The dataset is designed to facilitate real-time process monitoring, predictive maintenance, and anomaly detection in industrial environments.</a:t>
            </a:r>
          </a:p>
          <a:p>
            <a:pPr algn="l">
              <a:lnSpc>
                <a:spcPts val="3658"/>
              </a:lnSpc>
            </a:pPr>
            <a:r>
              <a:rPr lang="en-US" sz="2360" spc="37">
                <a:solidFill>
                  <a:srgbClr val="E2CFC0"/>
                </a:solidFill>
                <a:latin typeface="Anton"/>
                <a:ea typeface="Anton"/>
                <a:cs typeface="Anton"/>
                <a:sym typeface="Anton"/>
              </a:rPr>
              <a:t>Scope: It contains 100,000 sensor records collected from 50 unique machines.</a:t>
            </a:r>
          </a:p>
          <a:p>
            <a:pPr algn="l">
              <a:lnSpc>
                <a:spcPts val="3658"/>
              </a:lnSpc>
            </a:pPr>
            <a:r>
              <a:rPr lang="en-US" sz="2360" spc="37">
                <a:solidFill>
                  <a:srgbClr val="E2CFC0"/>
                </a:solidFill>
                <a:latin typeface="Anton"/>
                <a:ea typeface="Anton"/>
                <a:cs typeface="Anton"/>
                <a:sym typeface="Anton"/>
              </a:rPr>
              <a:t>Data</a:t>
            </a:r>
            <a:r>
              <a:rPr lang="en-US" sz="2360" spc="37">
                <a:solidFill>
                  <a:srgbClr val="E2CFC0"/>
                </a:solidFill>
                <a:latin typeface="Anton"/>
                <a:ea typeface="Anton"/>
                <a:cs typeface="Anton"/>
                <a:sym typeface="Anton"/>
              </a:rPr>
              <a:t> Types: The data simulates sensor readings, including parameters such as temperature, vibration, humidity, pressure, and energy consumption.</a:t>
            </a:r>
          </a:p>
          <a:p>
            <a:pPr algn="l">
              <a:lnSpc>
                <a:spcPts val="3658"/>
              </a:lnSpc>
            </a:pPr>
            <a:r>
              <a:rPr lang="en-US" sz="2360" spc="37">
                <a:solidFill>
                  <a:srgbClr val="E2CFC0"/>
                </a:solidFill>
                <a:latin typeface="Anton"/>
                <a:ea typeface="Anton"/>
                <a:cs typeface="Anton"/>
                <a:sym typeface="Anton"/>
              </a:rPr>
              <a:t>Timestamps: Sensor readings are recorded at 1-minute intervals.</a:t>
            </a:r>
          </a:p>
          <a:p>
            <a:pPr algn="l">
              <a:lnSpc>
                <a:spcPts val="3658"/>
              </a:lnSpc>
            </a:pPr>
            <a:r>
              <a:rPr lang="en-US" sz="2360" spc="37">
                <a:solidFill>
                  <a:srgbClr val="E2CFC0"/>
                </a:solidFill>
                <a:latin typeface="Anton"/>
                <a:ea typeface="Anton"/>
                <a:cs typeface="Anton"/>
                <a:sym typeface="Anton"/>
              </a:rPr>
              <a:t>Predictive Labels: The file includes anomaly flags, failure types, and a target column (maintenance_required), which indicates whether a machine requires maintenance.</a:t>
            </a:r>
          </a:p>
        </p:txBody>
      </p:sp>
      <p:grpSp>
        <p:nvGrpSpPr>
          <p:cNvPr name="Group 9" id="9"/>
          <p:cNvGrpSpPr/>
          <p:nvPr/>
        </p:nvGrpSpPr>
        <p:grpSpPr>
          <a:xfrm rot="0">
            <a:off x="1097756" y="8083258"/>
            <a:ext cx="1439707" cy="143970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1" id="11"/>
          <p:cNvGrpSpPr/>
          <p:nvPr/>
        </p:nvGrpSpPr>
        <p:grpSpPr>
          <a:xfrm rot="0">
            <a:off x="15964115" y="7990807"/>
            <a:ext cx="1573556" cy="15735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3821" t="-40491" r="-38901" b="-63183"/>
              </a:stretch>
            </a:blipFill>
          </p:spPr>
        </p:sp>
      </p:grpSp>
      <p:sp>
        <p:nvSpPr>
          <p:cNvPr name="Freeform 13" id="13"/>
          <p:cNvSpPr/>
          <p:nvPr/>
        </p:nvSpPr>
        <p:spPr>
          <a:xfrm flipH="false" flipV="false" rot="0">
            <a:off x="7641319" y="7901909"/>
            <a:ext cx="3307073" cy="1784706"/>
          </a:xfrm>
          <a:custGeom>
            <a:avLst/>
            <a:gdLst/>
            <a:ahLst/>
            <a:cxnLst/>
            <a:rect r="r" b="b" t="t" l="l"/>
            <a:pathLst>
              <a:path h="1784706" w="3307073">
                <a:moveTo>
                  <a:pt x="0" y="0"/>
                </a:moveTo>
                <a:lnTo>
                  <a:pt x="3307073" y="0"/>
                </a:lnTo>
                <a:lnTo>
                  <a:pt x="3307073" y="1784707"/>
                </a:lnTo>
                <a:lnTo>
                  <a:pt x="0" y="1784707"/>
                </a:lnTo>
                <a:lnTo>
                  <a:pt x="0" y="0"/>
                </a:lnTo>
                <a:close/>
              </a:path>
            </a:pathLst>
          </a:custGeom>
          <a:blipFill>
            <a:blip r:embed="rId6"/>
            <a:stretch>
              <a:fillRect l="0" t="-2115" r="0" b="-2115"/>
            </a:stretch>
          </a:blipFill>
        </p:spPr>
      </p:sp>
      <p:grpSp>
        <p:nvGrpSpPr>
          <p:cNvPr name="Group 14" id="14"/>
          <p:cNvGrpSpPr/>
          <p:nvPr/>
        </p:nvGrpSpPr>
        <p:grpSpPr>
          <a:xfrm rot="0">
            <a:off x="6444014" y="9552330"/>
            <a:ext cx="5399973" cy="1062360"/>
            <a:chOff x="0" y="0"/>
            <a:chExt cx="631226" cy="124184"/>
          </a:xfrm>
        </p:grpSpPr>
        <p:sp>
          <p:nvSpPr>
            <p:cNvPr name="Freeform 15" id="15"/>
            <p:cNvSpPr/>
            <p:nvPr/>
          </p:nvSpPr>
          <p:spPr>
            <a:xfrm flipH="false" flipV="false" rot="0">
              <a:off x="0" y="0"/>
              <a:ext cx="631226" cy="124184"/>
            </a:xfrm>
            <a:custGeom>
              <a:avLst/>
              <a:gdLst/>
              <a:ahLst/>
              <a:cxnLst/>
              <a:rect r="r" b="b" t="t" l="l"/>
              <a:pathLst>
                <a:path h="124184" w="631226">
                  <a:moveTo>
                    <a:pt x="32258" y="0"/>
                  </a:moveTo>
                  <a:lnTo>
                    <a:pt x="598968" y="0"/>
                  </a:lnTo>
                  <a:cubicBezTo>
                    <a:pt x="616784" y="0"/>
                    <a:pt x="631226" y="14442"/>
                    <a:pt x="631226" y="32258"/>
                  </a:cubicBezTo>
                  <a:lnTo>
                    <a:pt x="631226" y="91926"/>
                  </a:lnTo>
                  <a:cubicBezTo>
                    <a:pt x="631226" y="100481"/>
                    <a:pt x="627828" y="108686"/>
                    <a:pt x="621778" y="114736"/>
                  </a:cubicBezTo>
                  <a:cubicBezTo>
                    <a:pt x="615729" y="120785"/>
                    <a:pt x="607524" y="124184"/>
                    <a:pt x="598968" y="124184"/>
                  </a:cubicBezTo>
                  <a:lnTo>
                    <a:pt x="32258" y="124184"/>
                  </a:lnTo>
                  <a:cubicBezTo>
                    <a:pt x="23703" y="124184"/>
                    <a:pt x="15498" y="120785"/>
                    <a:pt x="9448" y="114736"/>
                  </a:cubicBezTo>
                  <a:cubicBezTo>
                    <a:pt x="3399" y="108686"/>
                    <a:pt x="0" y="100481"/>
                    <a:pt x="0" y="91926"/>
                  </a:cubicBezTo>
                  <a:lnTo>
                    <a:pt x="0" y="32258"/>
                  </a:lnTo>
                  <a:cubicBezTo>
                    <a:pt x="0" y="23703"/>
                    <a:pt x="3399" y="15498"/>
                    <a:pt x="9448" y="9448"/>
                  </a:cubicBezTo>
                  <a:cubicBezTo>
                    <a:pt x="15498" y="3399"/>
                    <a:pt x="23703" y="0"/>
                    <a:pt x="32258" y="0"/>
                  </a:cubicBezTo>
                  <a:close/>
                </a:path>
              </a:pathLst>
            </a:custGeom>
            <a:solidFill>
              <a:srgbClr val="5F082E"/>
            </a:solidFill>
          </p:spPr>
        </p:sp>
        <p:sp>
          <p:nvSpPr>
            <p:cNvPr name="TextBox 16" id="16"/>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7" id="17"/>
          <p:cNvGrpSpPr/>
          <p:nvPr/>
        </p:nvGrpSpPr>
        <p:grpSpPr>
          <a:xfrm rot="0">
            <a:off x="6416626" y="9343444"/>
            <a:ext cx="5454748" cy="1233492"/>
            <a:chOff x="0" y="0"/>
            <a:chExt cx="7272997" cy="1644656"/>
          </a:xfrm>
        </p:grpSpPr>
        <p:sp>
          <p:nvSpPr>
            <p:cNvPr name="Freeform 18" id="18"/>
            <p:cNvSpPr/>
            <p:nvPr/>
          </p:nvSpPr>
          <p:spPr>
            <a:xfrm flipH="false" flipV="false" rot="0">
              <a:off x="5830726" y="361034"/>
              <a:ext cx="1442272" cy="1283622"/>
            </a:xfrm>
            <a:custGeom>
              <a:avLst/>
              <a:gdLst/>
              <a:ahLst/>
              <a:cxnLst/>
              <a:rect r="r" b="b" t="t" l="l"/>
              <a:pathLst>
                <a:path h="1283622" w="1442272">
                  <a:moveTo>
                    <a:pt x="0" y="0"/>
                  </a:moveTo>
                  <a:lnTo>
                    <a:pt x="1442271" y="0"/>
                  </a:lnTo>
                  <a:lnTo>
                    <a:pt x="1442271" y="1283622"/>
                  </a:lnTo>
                  <a:lnTo>
                    <a:pt x="0" y="1283622"/>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true" flipV="false" rot="0">
              <a:off x="0" y="0"/>
              <a:ext cx="1442272" cy="1283622"/>
            </a:xfrm>
            <a:custGeom>
              <a:avLst/>
              <a:gdLst/>
              <a:ahLst/>
              <a:cxnLst/>
              <a:rect r="r" b="b" t="t" l="l"/>
              <a:pathLst>
                <a:path h="1283622" w="1442272">
                  <a:moveTo>
                    <a:pt x="1442272" y="0"/>
                  </a:moveTo>
                  <a:lnTo>
                    <a:pt x="0" y="0"/>
                  </a:lnTo>
                  <a:lnTo>
                    <a:pt x="0" y="1283622"/>
                  </a:lnTo>
                  <a:lnTo>
                    <a:pt x="1442272" y="1283622"/>
                  </a:lnTo>
                  <a:lnTo>
                    <a:pt x="1442272"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5721523" y="579144"/>
              <a:ext cx="486761" cy="607502"/>
            </a:xfrm>
            <a:custGeom>
              <a:avLst/>
              <a:gdLst/>
              <a:ahLst/>
              <a:cxnLst/>
              <a:rect r="r" b="b" t="t" l="l"/>
              <a:pathLst>
                <a:path h="607502" w="486761">
                  <a:moveTo>
                    <a:pt x="0" y="0"/>
                  </a:moveTo>
                  <a:lnTo>
                    <a:pt x="486760" y="0"/>
                  </a:lnTo>
                  <a:lnTo>
                    <a:pt x="486760" y="607502"/>
                  </a:lnTo>
                  <a:lnTo>
                    <a:pt x="0" y="607502"/>
                  </a:lnTo>
                  <a:lnTo>
                    <a:pt x="0" y="0"/>
                  </a:lnTo>
                  <a:close/>
                </a:path>
              </a:pathLst>
            </a:custGeom>
            <a:blipFill>
              <a:blip r:embed="rId9"/>
              <a:stretch>
                <a:fillRect l="0" t="0" r="0" b="0"/>
              </a:stretch>
            </a:blipFill>
          </p:spPr>
        </p:sp>
        <p:sp>
          <p:nvSpPr>
            <p:cNvPr name="Freeform 21" id="21"/>
            <p:cNvSpPr/>
            <p:nvPr/>
          </p:nvSpPr>
          <p:spPr>
            <a:xfrm flipH="false" flipV="false" rot="0">
              <a:off x="1063050" y="543488"/>
              <a:ext cx="486761" cy="607502"/>
            </a:xfrm>
            <a:custGeom>
              <a:avLst/>
              <a:gdLst/>
              <a:ahLst/>
              <a:cxnLst/>
              <a:rect r="r" b="b" t="t" l="l"/>
              <a:pathLst>
                <a:path h="607502" w="486761">
                  <a:moveTo>
                    <a:pt x="0" y="0"/>
                  </a:moveTo>
                  <a:lnTo>
                    <a:pt x="486761" y="0"/>
                  </a:lnTo>
                  <a:lnTo>
                    <a:pt x="486761" y="607502"/>
                  </a:lnTo>
                  <a:lnTo>
                    <a:pt x="0" y="607502"/>
                  </a:lnTo>
                  <a:lnTo>
                    <a:pt x="0" y="0"/>
                  </a:lnTo>
                  <a:close/>
                </a:path>
              </a:pathLst>
            </a:custGeom>
            <a:blipFill>
              <a:blip r:embed="rId9"/>
              <a:stretch>
                <a:fillRect l="0" t="0" r="0" b="0"/>
              </a:stretch>
            </a:blipFill>
          </p:spPr>
        </p:sp>
        <p:sp>
          <p:nvSpPr>
            <p:cNvPr name="TextBox 22" id="22"/>
            <p:cNvSpPr txBox="true"/>
            <p:nvPr/>
          </p:nvSpPr>
          <p:spPr>
            <a:xfrm rot="0">
              <a:off x="1622787" y="661083"/>
              <a:ext cx="4027423" cy="525563"/>
            </a:xfrm>
            <a:prstGeom prst="rect">
              <a:avLst/>
            </a:prstGeom>
          </p:spPr>
          <p:txBody>
            <a:bodyPr anchor="t" rtlCol="false" tIns="0" lIns="0" bIns="0" rIns="0">
              <a:spAutoFit/>
            </a:bodyPr>
            <a:lstStyle/>
            <a:p>
              <a:pPr algn="just">
                <a:lnSpc>
                  <a:spcPts val="3002"/>
                </a:lnSpc>
              </a:pPr>
              <a:r>
                <a:rPr lang="en-US" sz="2754" spc="-55">
                  <a:solidFill>
                    <a:srgbClr val="E4C8B0"/>
                  </a:solidFill>
                  <a:latin typeface="XB Titre"/>
                  <a:ea typeface="XB Titre"/>
                  <a:cs typeface="XB Titre"/>
                  <a:sym typeface="XB Titre"/>
                </a:rPr>
                <a:t>GROWNEED DATA GEN</a:t>
              </a:r>
            </a:p>
          </p:txBody>
        </p:sp>
      </p:grpSp>
      <p:sp>
        <p:nvSpPr>
          <p:cNvPr name="TextBox 23" id="23"/>
          <p:cNvSpPr txBox="true"/>
          <p:nvPr/>
        </p:nvSpPr>
        <p:spPr>
          <a:xfrm rot="0">
            <a:off x="386707" y="9796481"/>
            <a:ext cx="2861805" cy="237402"/>
          </a:xfrm>
          <a:prstGeom prst="rect">
            <a:avLst/>
          </a:prstGeom>
        </p:spPr>
        <p:txBody>
          <a:bodyPr anchor="t" rtlCol="false" tIns="0" lIns="0" bIns="0" rIns="0">
            <a:spAutoFit/>
          </a:bodyPr>
          <a:lstStyle/>
          <a:p>
            <a:pPr algn="ctr">
              <a:lnSpc>
                <a:spcPts val="1827"/>
              </a:lnSpc>
              <a:spcBef>
                <a:spcPct val="0"/>
              </a:spcBef>
            </a:pPr>
            <a:r>
              <a:rPr lang="en-US" sz="1827">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24" id="24"/>
          <p:cNvSpPr txBox="true"/>
          <p:nvPr/>
        </p:nvSpPr>
        <p:spPr>
          <a:xfrm rot="0">
            <a:off x="15478385" y="9832528"/>
            <a:ext cx="2545017" cy="263015"/>
          </a:xfrm>
          <a:prstGeom prst="rect">
            <a:avLst/>
          </a:prstGeom>
        </p:spPr>
        <p:txBody>
          <a:bodyPr anchor="t" rtlCol="false" tIns="0" lIns="0" bIns="0" rIns="0">
            <a:spAutoFit/>
          </a:bodyPr>
          <a:lstStyle/>
          <a:p>
            <a:pPr algn="ctr">
              <a:lnSpc>
                <a:spcPts val="1997"/>
              </a:lnSpc>
              <a:spcBef>
                <a:spcPct val="0"/>
              </a:spcBef>
            </a:pPr>
            <a:r>
              <a:rPr lang="en-US" sz="1997">
                <a:gradFill>
                  <a:gsLst>
                    <a:gs pos="0">
                      <a:srgbClr val="700821">
                        <a:alpha val="100000"/>
                      </a:srgbClr>
                    </a:gs>
                    <a:gs pos="100000">
                      <a:srgbClr val="000000">
                        <a:alpha val="100000"/>
                      </a:srgbClr>
                    </a:gs>
                  </a:gsLst>
                  <a:lin ang="0"/>
                </a:gradFill>
                <a:latin typeface="Anton"/>
                <a:ea typeface="Anton"/>
                <a:cs typeface="Anton"/>
                <a:sym typeface="Anton"/>
              </a:rPr>
              <a:t> </a:t>
            </a:r>
            <a:r>
              <a:rPr lang="en-US" sz="1997">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646649" y="2685186"/>
            <a:ext cx="11333473" cy="5055172"/>
            <a:chOff x="0" y="0"/>
            <a:chExt cx="1057987" cy="471903"/>
          </a:xfrm>
        </p:grpSpPr>
        <p:sp>
          <p:nvSpPr>
            <p:cNvPr name="Freeform 4" id="4"/>
            <p:cNvSpPr/>
            <p:nvPr/>
          </p:nvSpPr>
          <p:spPr>
            <a:xfrm flipH="false" flipV="false" rot="0">
              <a:off x="0" y="0"/>
              <a:ext cx="1057987" cy="471903"/>
            </a:xfrm>
            <a:custGeom>
              <a:avLst/>
              <a:gdLst/>
              <a:ahLst/>
              <a:cxnLst/>
              <a:rect r="r" b="b" t="t" l="l"/>
              <a:pathLst>
                <a:path h="471903" w="1057987">
                  <a:moveTo>
                    <a:pt x="4304" y="0"/>
                  </a:moveTo>
                  <a:lnTo>
                    <a:pt x="1053682" y="0"/>
                  </a:lnTo>
                  <a:cubicBezTo>
                    <a:pt x="1056060" y="0"/>
                    <a:pt x="1057987" y="1927"/>
                    <a:pt x="1057987" y="4304"/>
                  </a:cubicBezTo>
                  <a:lnTo>
                    <a:pt x="1057987" y="467599"/>
                  </a:lnTo>
                  <a:cubicBezTo>
                    <a:pt x="1057987" y="468741"/>
                    <a:pt x="1057533" y="469836"/>
                    <a:pt x="1056726" y="470643"/>
                  </a:cubicBezTo>
                  <a:cubicBezTo>
                    <a:pt x="1055919" y="471450"/>
                    <a:pt x="1054824" y="471903"/>
                    <a:pt x="1053682" y="471903"/>
                  </a:cubicBezTo>
                  <a:lnTo>
                    <a:pt x="4304" y="471903"/>
                  </a:lnTo>
                  <a:cubicBezTo>
                    <a:pt x="3163" y="471903"/>
                    <a:pt x="2068" y="471450"/>
                    <a:pt x="1261" y="470643"/>
                  </a:cubicBezTo>
                  <a:cubicBezTo>
                    <a:pt x="453" y="469836"/>
                    <a:pt x="0" y="468741"/>
                    <a:pt x="0" y="467599"/>
                  </a:cubicBezTo>
                  <a:lnTo>
                    <a:pt x="0" y="4304"/>
                  </a:lnTo>
                  <a:cubicBezTo>
                    <a:pt x="0" y="3163"/>
                    <a:pt x="453" y="2068"/>
                    <a:pt x="1261" y="1261"/>
                  </a:cubicBezTo>
                  <a:cubicBezTo>
                    <a:pt x="2068" y="453"/>
                    <a:pt x="3163" y="0"/>
                    <a:pt x="4304" y="0"/>
                  </a:cubicBezTo>
                  <a:close/>
                </a:path>
              </a:pathLst>
            </a:custGeom>
            <a:solidFill>
              <a:srgbClr val="5F082E"/>
            </a:solidFill>
          </p:spPr>
        </p:sp>
        <p:sp>
          <p:nvSpPr>
            <p:cNvPr name="TextBox 5" id="5"/>
            <p:cNvSpPr txBox="true"/>
            <p:nvPr/>
          </p:nvSpPr>
          <p:spPr>
            <a:xfrm>
              <a:off x="0" y="-19050"/>
              <a:ext cx="1057987" cy="490953"/>
            </a:xfrm>
            <a:prstGeom prst="rect">
              <a:avLst/>
            </a:prstGeom>
          </p:spPr>
          <p:txBody>
            <a:bodyPr anchor="ctr" rtlCol="false" tIns="33031" lIns="33031" bIns="33031" rIns="33031"/>
            <a:lstStyle/>
            <a:p>
              <a:pPr algn="ctr">
                <a:lnSpc>
                  <a:spcPts val="1729"/>
                </a:lnSpc>
              </a:pPr>
            </a:p>
          </p:txBody>
        </p:sp>
      </p:grpSp>
      <p:grpSp>
        <p:nvGrpSpPr>
          <p:cNvPr name="Group 6" id="6"/>
          <p:cNvGrpSpPr/>
          <p:nvPr/>
        </p:nvGrpSpPr>
        <p:grpSpPr>
          <a:xfrm rot="0">
            <a:off x="1097756" y="8083258"/>
            <a:ext cx="1439707" cy="14397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5964115" y="7990807"/>
            <a:ext cx="1573556" cy="15735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10" id="10"/>
          <p:cNvSpPr/>
          <p:nvPr/>
        </p:nvSpPr>
        <p:spPr>
          <a:xfrm flipH="false" flipV="false" rot="0">
            <a:off x="7641319" y="7901909"/>
            <a:ext cx="3307073" cy="1784706"/>
          </a:xfrm>
          <a:custGeom>
            <a:avLst/>
            <a:gdLst/>
            <a:ahLst/>
            <a:cxnLst/>
            <a:rect r="r" b="b" t="t" l="l"/>
            <a:pathLst>
              <a:path h="1784706" w="3307073">
                <a:moveTo>
                  <a:pt x="0" y="0"/>
                </a:moveTo>
                <a:lnTo>
                  <a:pt x="3307073" y="0"/>
                </a:lnTo>
                <a:lnTo>
                  <a:pt x="3307073" y="1784707"/>
                </a:lnTo>
                <a:lnTo>
                  <a:pt x="0" y="1784707"/>
                </a:lnTo>
                <a:lnTo>
                  <a:pt x="0" y="0"/>
                </a:lnTo>
                <a:close/>
              </a:path>
            </a:pathLst>
          </a:custGeom>
          <a:blipFill>
            <a:blip r:embed="rId5"/>
            <a:stretch>
              <a:fillRect l="0" t="-2115" r="0" b="-2115"/>
            </a:stretch>
          </a:blipFill>
        </p:spPr>
      </p:sp>
      <p:grpSp>
        <p:nvGrpSpPr>
          <p:cNvPr name="Group 11" id="11"/>
          <p:cNvGrpSpPr/>
          <p:nvPr/>
        </p:nvGrpSpPr>
        <p:grpSpPr>
          <a:xfrm rot="0">
            <a:off x="6444014" y="9552330"/>
            <a:ext cx="5399973" cy="1062360"/>
            <a:chOff x="0" y="0"/>
            <a:chExt cx="631226" cy="124184"/>
          </a:xfrm>
        </p:grpSpPr>
        <p:sp>
          <p:nvSpPr>
            <p:cNvPr name="Freeform 12" id="12"/>
            <p:cNvSpPr/>
            <p:nvPr/>
          </p:nvSpPr>
          <p:spPr>
            <a:xfrm flipH="false" flipV="false" rot="0">
              <a:off x="0" y="0"/>
              <a:ext cx="631226" cy="124184"/>
            </a:xfrm>
            <a:custGeom>
              <a:avLst/>
              <a:gdLst/>
              <a:ahLst/>
              <a:cxnLst/>
              <a:rect r="r" b="b" t="t" l="l"/>
              <a:pathLst>
                <a:path h="124184" w="631226">
                  <a:moveTo>
                    <a:pt x="32258" y="0"/>
                  </a:moveTo>
                  <a:lnTo>
                    <a:pt x="598968" y="0"/>
                  </a:lnTo>
                  <a:cubicBezTo>
                    <a:pt x="616784" y="0"/>
                    <a:pt x="631226" y="14442"/>
                    <a:pt x="631226" y="32258"/>
                  </a:cubicBezTo>
                  <a:lnTo>
                    <a:pt x="631226" y="91926"/>
                  </a:lnTo>
                  <a:cubicBezTo>
                    <a:pt x="631226" y="100481"/>
                    <a:pt x="627828" y="108686"/>
                    <a:pt x="621778" y="114736"/>
                  </a:cubicBezTo>
                  <a:cubicBezTo>
                    <a:pt x="615729" y="120785"/>
                    <a:pt x="607524" y="124184"/>
                    <a:pt x="598968" y="124184"/>
                  </a:cubicBezTo>
                  <a:lnTo>
                    <a:pt x="32258" y="124184"/>
                  </a:lnTo>
                  <a:cubicBezTo>
                    <a:pt x="23703" y="124184"/>
                    <a:pt x="15498" y="120785"/>
                    <a:pt x="9448" y="114736"/>
                  </a:cubicBezTo>
                  <a:cubicBezTo>
                    <a:pt x="3399" y="108686"/>
                    <a:pt x="0" y="100481"/>
                    <a:pt x="0" y="91926"/>
                  </a:cubicBezTo>
                  <a:lnTo>
                    <a:pt x="0" y="32258"/>
                  </a:lnTo>
                  <a:cubicBezTo>
                    <a:pt x="0" y="23703"/>
                    <a:pt x="3399" y="15498"/>
                    <a:pt x="9448" y="9448"/>
                  </a:cubicBezTo>
                  <a:cubicBezTo>
                    <a:pt x="15498" y="3399"/>
                    <a:pt x="23703" y="0"/>
                    <a:pt x="32258" y="0"/>
                  </a:cubicBezTo>
                  <a:close/>
                </a:path>
              </a:pathLst>
            </a:custGeom>
            <a:solidFill>
              <a:srgbClr val="5F082E"/>
            </a:solidFill>
          </p:spPr>
        </p:sp>
        <p:sp>
          <p:nvSpPr>
            <p:cNvPr name="TextBox 13" id="13"/>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4" id="14"/>
          <p:cNvGrpSpPr/>
          <p:nvPr/>
        </p:nvGrpSpPr>
        <p:grpSpPr>
          <a:xfrm rot="0">
            <a:off x="6416626" y="9343444"/>
            <a:ext cx="5454748" cy="1233492"/>
            <a:chOff x="0" y="0"/>
            <a:chExt cx="7272997" cy="1644656"/>
          </a:xfrm>
        </p:grpSpPr>
        <p:sp>
          <p:nvSpPr>
            <p:cNvPr name="Freeform 15" id="15"/>
            <p:cNvSpPr/>
            <p:nvPr/>
          </p:nvSpPr>
          <p:spPr>
            <a:xfrm flipH="false" flipV="false" rot="0">
              <a:off x="5830726" y="361034"/>
              <a:ext cx="1442272" cy="1283622"/>
            </a:xfrm>
            <a:custGeom>
              <a:avLst/>
              <a:gdLst/>
              <a:ahLst/>
              <a:cxnLst/>
              <a:rect r="r" b="b" t="t" l="l"/>
              <a:pathLst>
                <a:path h="1283622" w="1442272">
                  <a:moveTo>
                    <a:pt x="0" y="0"/>
                  </a:moveTo>
                  <a:lnTo>
                    <a:pt x="1442271" y="0"/>
                  </a:lnTo>
                  <a:lnTo>
                    <a:pt x="1442271" y="1283622"/>
                  </a:lnTo>
                  <a:lnTo>
                    <a:pt x="0" y="1283622"/>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0" y="0"/>
              <a:ext cx="1442272" cy="1283622"/>
            </a:xfrm>
            <a:custGeom>
              <a:avLst/>
              <a:gdLst/>
              <a:ahLst/>
              <a:cxnLst/>
              <a:rect r="r" b="b" t="t" l="l"/>
              <a:pathLst>
                <a:path h="1283622" w="1442272">
                  <a:moveTo>
                    <a:pt x="1442272" y="0"/>
                  </a:moveTo>
                  <a:lnTo>
                    <a:pt x="0" y="0"/>
                  </a:lnTo>
                  <a:lnTo>
                    <a:pt x="0" y="1283622"/>
                  </a:lnTo>
                  <a:lnTo>
                    <a:pt x="1442272" y="1283622"/>
                  </a:lnTo>
                  <a:lnTo>
                    <a:pt x="1442272"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721523" y="579144"/>
              <a:ext cx="486761" cy="607502"/>
            </a:xfrm>
            <a:custGeom>
              <a:avLst/>
              <a:gdLst/>
              <a:ahLst/>
              <a:cxnLst/>
              <a:rect r="r" b="b" t="t" l="l"/>
              <a:pathLst>
                <a:path h="607502" w="486761">
                  <a:moveTo>
                    <a:pt x="0" y="0"/>
                  </a:moveTo>
                  <a:lnTo>
                    <a:pt x="486760" y="0"/>
                  </a:lnTo>
                  <a:lnTo>
                    <a:pt x="486760" y="607502"/>
                  </a:lnTo>
                  <a:lnTo>
                    <a:pt x="0" y="607502"/>
                  </a:lnTo>
                  <a:lnTo>
                    <a:pt x="0" y="0"/>
                  </a:lnTo>
                  <a:close/>
                </a:path>
              </a:pathLst>
            </a:custGeom>
            <a:blipFill>
              <a:blip r:embed="rId8"/>
              <a:stretch>
                <a:fillRect l="0" t="0" r="0" b="0"/>
              </a:stretch>
            </a:blipFill>
          </p:spPr>
        </p:sp>
        <p:sp>
          <p:nvSpPr>
            <p:cNvPr name="Freeform 18" id="18"/>
            <p:cNvSpPr/>
            <p:nvPr/>
          </p:nvSpPr>
          <p:spPr>
            <a:xfrm flipH="false" flipV="false" rot="0">
              <a:off x="1063050" y="543488"/>
              <a:ext cx="486761" cy="607502"/>
            </a:xfrm>
            <a:custGeom>
              <a:avLst/>
              <a:gdLst/>
              <a:ahLst/>
              <a:cxnLst/>
              <a:rect r="r" b="b" t="t" l="l"/>
              <a:pathLst>
                <a:path h="607502" w="486761">
                  <a:moveTo>
                    <a:pt x="0" y="0"/>
                  </a:moveTo>
                  <a:lnTo>
                    <a:pt x="486761" y="0"/>
                  </a:lnTo>
                  <a:lnTo>
                    <a:pt x="486761" y="607502"/>
                  </a:lnTo>
                  <a:lnTo>
                    <a:pt x="0" y="607502"/>
                  </a:lnTo>
                  <a:lnTo>
                    <a:pt x="0" y="0"/>
                  </a:lnTo>
                  <a:close/>
                </a:path>
              </a:pathLst>
            </a:custGeom>
            <a:blipFill>
              <a:blip r:embed="rId8"/>
              <a:stretch>
                <a:fillRect l="0" t="0" r="0" b="0"/>
              </a:stretch>
            </a:blipFill>
          </p:spPr>
        </p:sp>
        <p:sp>
          <p:nvSpPr>
            <p:cNvPr name="TextBox 19" id="19"/>
            <p:cNvSpPr txBox="true"/>
            <p:nvPr/>
          </p:nvSpPr>
          <p:spPr>
            <a:xfrm rot="0">
              <a:off x="1622787" y="661083"/>
              <a:ext cx="4027423" cy="525563"/>
            </a:xfrm>
            <a:prstGeom prst="rect">
              <a:avLst/>
            </a:prstGeom>
          </p:spPr>
          <p:txBody>
            <a:bodyPr anchor="t" rtlCol="false" tIns="0" lIns="0" bIns="0" rIns="0">
              <a:spAutoFit/>
            </a:bodyPr>
            <a:lstStyle/>
            <a:p>
              <a:pPr algn="just">
                <a:lnSpc>
                  <a:spcPts val="3002"/>
                </a:lnSpc>
              </a:pPr>
              <a:r>
                <a:rPr lang="en-US" sz="2754" spc="-55">
                  <a:solidFill>
                    <a:srgbClr val="E4C8B0"/>
                  </a:solidFill>
                  <a:latin typeface="XB Titre"/>
                  <a:ea typeface="XB Titre"/>
                  <a:cs typeface="XB Titre"/>
                  <a:sym typeface="XB Titre"/>
                </a:rPr>
                <a:t>GROWNEED DATA GEN</a:t>
              </a:r>
            </a:p>
          </p:txBody>
        </p:sp>
      </p:grpSp>
      <p:sp>
        <p:nvSpPr>
          <p:cNvPr name="Freeform 20" id="20"/>
          <p:cNvSpPr/>
          <p:nvPr/>
        </p:nvSpPr>
        <p:spPr>
          <a:xfrm flipH="false" flipV="false" rot="0">
            <a:off x="12130848" y="2685186"/>
            <a:ext cx="5755433" cy="5055172"/>
          </a:xfrm>
          <a:custGeom>
            <a:avLst/>
            <a:gdLst/>
            <a:ahLst/>
            <a:cxnLst/>
            <a:rect r="r" b="b" t="t" l="l"/>
            <a:pathLst>
              <a:path h="5055172" w="5755433">
                <a:moveTo>
                  <a:pt x="0" y="0"/>
                </a:moveTo>
                <a:lnTo>
                  <a:pt x="5755433" y="0"/>
                </a:lnTo>
                <a:lnTo>
                  <a:pt x="5755433" y="5055172"/>
                </a:lnTo>
                <a:lnTo>
                  <a:pt x="0" y="5055172"/>
                </a:lnTo>
                <a:lnTo>
                  <a:pt x="0" y="0"/>
                </a:lnTo>
                <a:close/>
              </a:path>
            </a:pathLst>
          </a:custGeom>
          <a:blipFill>
            <a:blip r:embed="rId9"/>
            <a:stretch>
              <a:fillRect l="-35513" t="0" r="-32017" b="-8993"/>
            </a:stretch>
          </a:blipFill>
        </p:spPr>
      </p:sp>
      <p:sp>
        <p:nvSpPr>
          <p:cNvPr name="TextBox 21" id="21"/>
          <p:cNvSpPr txBox="true"/>
          <p:nvPr/>
        </p:nvSpPr>
        <p:spPr>
          <a:xfrm rot="0">
            <a:off x="681225" y="1190625"/>
            <a:ext cx="11298897" cy="1153130"/>
          </a:xfrm>
          <a:prstGeom prst="rect">
            <a:avLst/>
          </a:prstGeom>
        </p:spPr>
        <p:txBody>
          <a:bodyPr anchor="t" rtlCol="false" tIns="0" lIns="0" bIns="0" rIns="0">
            <a:spAutoFit/>
          </a:bodyPr>
          <a:lstStyle/>
          <a:p>
            <a:pPr algn="l">
              <a:lnSpc>
                <a:spcPts val="8662"/>
              </a:lnSpc>
            </a:pPr>
            <a:r>
              <a:rPr lang="en-US" sz="8662">
                <a:solidFill>
                  <a:srgbClr val="5F082E"/>
                </a:solidFill>
                <a:latin typeface="Anton"/>
                <a:ea typeface="Anton"/>
                <a:cs typeface="Anton"/>
                <a:sym typeface="Anton"/>
              </a:rPr>
              <a:t>D</a:t>
            </a:r>
            <a:r>
              <a:rPr lang="en-US" sz="8662">
                <a:solidFill>
                  <a:srgbClr val="5F082E"/>
                </a:solidFill>
                <a:latin typeface="Anton"/>
                <a:ea typeface="Anton"/>
                <a:cs typeface="Anton"/>
                <a:sym typeface="Anton"/>
              </a:rPr>
              <a:t>ATA PREPARATION</a:t>
            </a:r>
          </a:p>
        </p:txBody>
      </p:sp>
      <p:sp>
        <p:nvSpPr>
          <p:cNvPr name="TextBox 22" id="22"/>
          <p:cNvSpPr txBox="true"/>
          <p:nvPr/>
        </p:nvSpPr>
        <p:spPr>
          <a:xfrm rot="0">
            <a:off x="846798" y="2940247"/>
            <a:ext cx="10967750" cy="4470319"/>
          </a:xfrm>
          <a:prstGeom prst="rect">
            <a:avLst/>
          </a:prstGeom>
        </p:spPr>
        <p:txBody>
          <a:bodyPr anchor="t" rtlCol="false" tIns="0" lIns="0" bIns="0" rIns="0">
            <a:spAutoFit/>
          </a:bodyPr>
          <a:lstStyle/>
          <a:p>
            <a:pPr algn="l">
              <a:lnSpc>
                <a:spcPts val="3898"/>
              </a:lnSpc>
            </a:pPr>
            <a:r>
              <a:rPr lang="en-US" sz="2515" spc="40">
                <a:solidFill>
                  <a:srgbClr val="E2CFC0"/>
                </a:solidFill>
                <a:latin typeface="Anton"/>
                <a:ea typeface="Anton"/>
                <a:cs typeface="Anton"/>
                <a:sym typeface="Anton"/>
              </a:rPr>
              <a:t>Key transformation steps were implemented within Power Query to ensure data integrity and generate actionable features:</a:t>
            </a:r>
          </a:p>
          <a:p>
            <a:pPr algn="l">
              <a:lnSpc>
                <a:spcPts val="3898"/>
              </a:lnSpc>
            </a:pPr>
            <a:r>
              <a:rPr lang="en-US" sz="2515" spc="40">
                <a:solidFill>
                  <a:srgbClr val="E2CFC0"/>
                </a:solidFill>
                <a:latin typeface="Anton"/>
                <a:ea typeface="Anton"/>
                <a:cs typeface="Anton"/>
                <a:sym typeface="Anton"/>
              </a:rPr>
              <a:t>Computed Columns (Feature Engineering): We enriched the dataset by adding dynamic classification columns derived from the original</a:t>
            </a:r>
            <a:r>
              <a:rPr lang="en-US" sz="2515" spc="40">
                <a:solidFill>
                  <a:srgbClr val="E2CFC0"/>
                </a:solidFill>
                <a:latin typeface="Anton"/>
                <a:ea typeface="Anton"/>
                <a:cs typeface="Anton"/>
                <a:sym typeface="Anton"/>
              </a:rPr>
              <a:t> data, which are essential for analysis and filtering.</a:t>
            </a:r>
          </a:p>
          <a:p>
            <a:pPr algn="l">
              <a:lnSpc>
                <a:spcPts val="4068"/>
              </a:lnSpc>
            </a:pPr>
            <a:r>
              <a:rPr lang="en-US" sz="2624" spc="41">
                <a:solidFill>
                  <a:srgbClr val="E2CFC0"/>
                </a:solidFill>
                <a:latin typeface="Anton"/>
                <a:ea typeface="Anton"/>
                <a:cs typeface="Anton"/>
                <a:sym typeface="Anton"/>
              </a:rPr>
              <a:t>State Classification: Classification columns (e.g., [Vibration State], [Temperature State]) were created by associating raw sensor values ​​with specific, actionable ranges (Normal, Alert, Severe). This step allows for direct visual filtering of the data on dashboards.</a:t>
            </a:r>
          </a:p>
        </p:txBody>
      </p:sp>
      <p:sp>
        <p:nvSpPr>
          <p:cNvPr name="TextBox 23" id="23"/>
          <p:cNvSpPr txBox="true"/>
          <p:nvPr/>
        </p:nvSpPr>
        <p:spPr>
          <a:xfrm rot="0">
            <a:off x="386707" y="9796481"/>
            <a:ext cx="2861805" cy="237402"/>
          </a:xfrm>
          <a:prstGeom prst="rect">
            <a:avLst/>
          </a:prstGeom>
        </p:spPr>
        <p:txBody>
          <a:bodyPr anchor="t" rtlCol="false" tIns="0" lIns="0" bIns="0" rIns="0">
            <a:spAutoFit/>
          </a:bodyPr>
          <a:lstStyle/>
          <a:p>
            <a:pPr algn="ctr">
              <a:lnSpc>
                <a:spcPts val="1827"/>
              </a:lnSpc>
              <a:spcBef>
                <a:spcPct val="0"/>
              </a:spcBef>
            </a:pPr>
            <a:r>
              <a:rPr lang="en-US" sz="1827">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24" id="24"/>
          <p:cNvSpPr txBox="true"/>
          <p:nvPr/>
        </p:nvSpPr>
        <p:spPr>
          <a:xfrm rot="0">
            <a:off x="15478385" y="9832528"/>
            <a:ext cx="2545017" cy="263015"/>
          </a:xfrm>
          <a:prstGeom prst="rect">
            <a:avLst/>
          </a:prstGeom>
        </p:spPr>
        <p:txBody>
          <a:bodyPr anchor="t" rtlCol="false" tIns="0" lIns="0" bIns="0" rIns="0">
            <a:spAutoFit/>
          </a:bodyPr>
          <a:lstStyle/>
          <a:p>
            <a:pPr algn="ctr">
              <a:lnSpc>
                <a:spcPts val="1997"/>
              </a:lnSpc>
              <a:spcBef>
                <a:spcPct val="0"/>
              </a:spcBef>
            </a:pPr>
            <a:r>
              <a:rPr lang="en-US" sz="1997">
                <a:gradFill>
                  <a:gsLst>
                    <a:gs pos="0">
                      <a:srgbClr val="700821">
                        <a:alpha val="100000"/>
                      </a:srgbClr>
                    </a:gs>
                    <a:gs pos="100000">
                      <a:srgbClr val="000000">
                        <a:alpha val="100000"/>
                      </a:srgbClr>
                    </a:gs>
                  </a:gsLst>
                  <a:lin ang="0"/>
                </a:gradFill>
                <a:latin typeface="Anton"/>
                <a:ea typeface="Anton"/>
                <a:cs typeface="Anton"/>
                <a:sym typeface="Anton"/>
              </a:rPr>
              <a:t> </a:t>
            </a:r>
            <a:r>
              <a:rPr lang="en-US" sz="1997">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646649" y="2685186"/>
            <a:ext cx="11333473" cy="5055172"/>
            <a:chOff x="0" y="0"/>
            <a:chExt cx="1057987" cy="471903"/>
          </a:xfrm>
        </p:grpSpPr>
        <p:sp>
          <p:nvSpPr>
            <p:cNvPr name="Freeform 4" id="4"/>
            <p:cNvSpPr/>
            <p:nvPr/>
          </p:nvSpPr>
          <p:spPr>
            <a:xfrm flipH="false" flipV="false" rot="0">
              <a:off x="0" y="0"/>
              <a:ext cx="1057987" cy="471903"/>
            </a:xfrm>
            <a:custGeom>
              <a:avLst/>
              <a:gdLst/>
              <a:ahLst/>
              <a:cxnLst/>
              <a:rect r="r" b="b" t="t" l="l"/>
              <a:pathLst>
                <a:path h="471903" w="1057987">
                  <a:moveTo>
                    <a:pt x="4304" y="0"/>
                  </a:moveTo>
                  <a:lnTo>
                    <a:pt x="1053682" y="0"/>
                  </a:lnTo>
                  <a:cubicBezTo>
                    <a:pt x="1056060" y="0"/>
                    <a:pt x="1057987" y="1927"/>
                    <a:pt x="1057987" y="4304"/>
                  </a:cubicBezTo>
                  <a:lnTo>
                    <a:pt x="1057987" y="467599"/>
                  </a:lnTo>
                  <a:cubicBezTo>
                    <a:pt x="1057987" y="468741"/>
                    <a:pt x="1057533" y="469836"/>
                    <a:pt x="1056726" y="470643"/>
                  </a:cubicBezTo>
                  <a:cubicBezTo>
                    <a:pt x="1055919" y="471450"/>
                    <a:pt x="1054824" y="471903"/>
                    <a:pt x="1053682" y="471903"/>
                  </a:cubicBezTo>
                  <a:lnTo>
                    <a:pt x="4304" y="471903"/>
                  </a:lnTo>
                  <a:cubicBezTo>
                    <a:pt x="3163" y="471903"/>
                    <a:pt x="2068" y="471450"/>
                    <a:pt x="1261" y="470643"/>
                  </a:cubicBezTo>
                  <a:cubicBezTo>
                    <a:pt x="453" y="469836"/>
                    <a:pt x="0" y="468741"/>
                    <a:pt x="0" y="467599"/>
                  </a:cubicBezTo>
                  <a:lnTo>
                    <a:pt x="0" y="4304"/>
                  </a:lnTo>
                  <a:cubicBezTo>
                    <a:pt x="0" y="3163"/>
                    <a:pt x="453" y="2068"/>
                    <a:pt x="1261" y="1261"/>
                  </a:cubicBezTo>
                  <a:cubicBezTo>
                    <a:pt x="2068" y="453"/>
                    <a:pt x="3163" y="0"/>
                    <a:pt x="4304" y="0"/>
                  </a:cubicBezTo>
                  <a:close/>
                </a:path>
              </a:pathLst>
            </a:custGeom>
            <a:solidFill>
              <a:srgbClr val="5F082E"/>
            </a:solidFill>
          </p:spPr>
        </p:sp>
        <p:sp>
          <p:nvSpPr>
            <p:cNvPr name="TextBox 5" id="5"/>
            <p:cNvSpPr txBox="true"/>
            <p:nvPr/>
          </p:nvSpPr>
          <p:spPr>
            <a:xfrm>
              <a:off x="0" y="-19050"/>
              <a:ext cx="1057987" cy="490953"/>
            </a:xfrm>
            <a:prstGeom prst="rect">
              <a:avLst/>
            </a:prstGeom>
          </p:spPr>
          <p:txBody>
            <a:bodyPr anchor="ctr" rtlCol="false" tIns="33031" lIns="33031" bIns="33031" rIns="33031"/>
            <a:lstStyle/>
            <a:p>
              <a:pPr algn="ctr">
                <a:lnSpc>
                  <a:spcPts val="1729"/>
                </a:lnSpc>
              </a:pPr>
            </a:p>
          </p:txBody>
        </p:sp>
      </p:grpSp>
      <p:grpSp>
        <p:nvGrpSpPr>
          <p:cNvPr name="Group 6" id="6"/>
          <p:cNvGrpSpPr/>
          <p:nvPr/>
        </p:nvGrpSpPr>
        <p:grpSpPr>
          <a:xfrm rot="0">
            <a:off x="1097756" y="8083258"/>
            <a:ext cx="1439707" cy="14397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5964115" y="7990807"/>
            <a:ext cx="1573556" cy="15735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10" id="10"/>
          <p:cNvSpPr/>
          <p:nvPr/>
        </p:nvSpPr>
        <p:spPr>
          <a:xfrm flipH="false" flipV="false" rot="0">
            <a:off x="7641319" y="7901909"/>
            <a:ext cx="3307073" cy="1784706"/>
          </a:xfrm>
          <a:custGeom>
            <a:avLst/>
            <a:gdLst/>
            <a:ahLst/>
            <a:cxnLst/>
            <a:rect r="r" b="b" t="t" l="l"/>
            <a:pathLst>
              <a:path h="1784706" w="3307073">
                <a:moveTo>
                  <a:pt x="0" y="0"/>
                </a:moveTo>
                <a:lnTo>
                  <a:pt x="3307073" y="0"/>
                </a:lnTo>
                <a:lnTo>
                  <a:pt x="3307073" y="1784707"/>
                </a:lnTo>
                <a:lnTo>
                  <a:pt x="0" y="1784707"/>
                </a:lnTo>
                <a:lnTo>
                  <a:pt x="0" y="0"/>
                </a:lnTo>
                <a:close/>
              </a:path>
            </a:pathLst>
          </a:custGeom>
          <a:blipFill>
            <a:blip r:embed="rId5"/>
            <a:stretch>
              <a:fillRect l="0" t="-2115" r="0" b="-2115"/>
            </a:stretch>
          </a:blipFill>
        </p:spPr>
      </p:sp>
      <p:grpSp>
        <p:nvGrpSpPr>
          <p:cNvPr name="Group 11" id="11"/>
          <p:cNvGrpSpPr/>
          <p:nvPr/>
        </p:nvGrpSpPr>
        <p:grpSpPr>
          <a:xfrm rot="0">
            <a:off x="6444014" y="9552330"/>
            <a:ext cx="5399973" cy="1062360"/>
            <a:chOff x="0" y="0"/>
            <a:chExt cx="631226" cy="124184"/>
          </a:xfrm>
        </p:grpSpPr>
        <p:sp>
          <p:nvSpPr>
            <p:cNvPr name="Freeform 12" id="12"/>
            <p:cNvSpPr/>
            <p:nvPr/>
          </p:nvSpPr>
          <p:spPr>
            <a:xfrm flipH="false" flipV="false" rot="0">
              <a:off x="0" y="0"/>
              <a:ext cx="631226" cy="124184"/>
            </a:xfrm>
            <a:custGeom>
              <a:avLst/>
              <a:gdLst/>
              <a:ahLst/>
              <a:cxnLst/>
              <a:rect r="r" b="b" t="t" l="l"/>
              <a:pathLst>
                <a:path h="124184" w="631226">
                  <a:moveTo>
                    <a:pt x="32258" y="0"/>
                  </a:moveTo>
                  <a:lnTo>
                    <a:pt x="598968" y="0"/>
                  </a:lnTo>
                  <a:cubicBezTo>
                    <a:pt x="616784" y="0"/>
                    <a:pt x="631226" y="14442"/>
                    <a:pt x="631226" y="32258"/>
                  </a:cubicBezTo>
                  <a:lnTo>
                    <a:pt x="631226" y="91926"/>
                  </a:lnTo>
                  <a:cubicBezTo>
                    <a:pt x="631226" y="100481"/>
                    <a:pt x="627828" y="108686"/>
                    <a:pt x="621778" y="114736"/>
                  </a:cubicBezTo>
                  <a:cubicBezTo>
                    <a:pt x="615729" y="120785"/>
                    <a:pt x="607524" y="124184"/>
                    <a:pt x="598968" y="124184"/>
                  </a:cubicBezTo>
                  <a:lnTo>
                    <a:pt x="32258" y="124184"/>
                  </a:lnTo>
                  <a:cubicBezTo>
                    <a:pt x="23703" y="124184"/>
                    <a:pt x="15498" y="120785"/>
                    <a:pt x="9448" y="114736"/>
                  </a:cubicBezTo>
                  <a:cubicBezTo>
                    <a:pt x="3399" y="108686"/>
                    <a:pt x="0" y="100481"/>
                    <a:pt x="0" y="91926"/>
                  </a:cubicBezTo>
                  <a:lnTo>
                    <a:pt x="0" y="32258"/>
                  </a:lnTo>
                  <a:cubicBezTo>
                    <a:pt x="0" y="23703"/>
                    <a:pt x="3399" y="15498"/>
                    <a:pt x="9448" y="9448"/>
                  </a:cubicBezTo>
                  <a:cubicBezTo>
                    <a:pt x="15498" y="3399"/>
                    <a:pt x="23703" y="0"/>
                    <a:pt x="32258" y="0"/>
                  </a:cubicBezTo>
                  <a:close/>
                </a:path>
              </a:pathLst>
            </a:custGeom>
            <a:solidFill>
              <a:srgbClr val="5F082E"/>
            </a:solidFill>
          </p:spPr>
        </p:sp>
        <p:sp>
          <p:nvSpPr>
            <p:cNvPr name="TextBox 13" id="13"/>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4" id="14"/>
          <p:cNvGrpSpPr/>
          <p:nvPr/>
        </p:nvGrpSpPr>
        <p:grpSpPr>
          <a:xfrm rot="0">
            <a:off x="6416626" y="9343444"/>
            <a:ext cx="5454748" cy="1233492"/>
            <a:chOff x="0" y="0"/>
            <a:chExt cx="7272997" cy="1644656"/>
          </a:xfrm>
        </p:grpSpPr>
        <p:sp>
          <p:nvSpPr>
            <p:cNvPr name="Freeform 15" id="15"/>
            <p:cNvSpPr/>
            <p:nvPr/>
          </p:nvSpPr>
          <p:spPr>
            <a:xfrm flipH="false" flipV="false" rot="0">
              <a:off x="5830726" y="361034"/>
              <a:ext cx="1442272" cy="1283622"/>
            </a:xfrm>
            <a:custGeom>
              <a:avLst/>
              <a:gdLst/>
              <a:ahLst/>
              <a:cxnLst/>
              <a:rect r="r" b="b" t="t" l="l"/>
              <a:pathLst>
                <a:path h="1283622" w="1442272">
                  <a:moveTo>
                    <a:pt x="0" y="0"/>
                  </a:moveTo>
                  <a:lnTo>
                    <a:pt x="1442271" y="0"/>
                  </a:lnTo>
                  <a:lnTo>
                    <a:pt x="1442271" y="1283622"/>
                  </a:lnTo>
                  <a:lnTo>
                    <a:pt x="0" y="1283622"/>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0" y="0"/>
              <a:ext cx="1442272" cy="1283622"/>
            </a:xfrm>
            <a:custGeom>
              <a:avLst/>
              <a:gdLst/>
              <a:ahLst/>
              <a:cxnLst/>
              <a:rect r="r" b="b" t="t" l="l"/>
              <a:pathLst>
                <a:path h="1283622" w="1442272">
                  <a:moveTo>
                    <a:pt x="1442272" y="0"/>
                  </a:moveTo>
                  <a:lnTo>
                    <a:pt x="0" y="0"/>
                  </a:lnTo>
                  <a:lnTo>
                    <a:pt x="0" y="1283622"/>
                  </a:lnTo>
                  <a:lnTo>
                    <a:pt x="1442272" y="1283622"/>
                  </a:lnTo>
                  <a:lnTo>
                    <a:pt x="1442272"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721523" y="579144"/>
              <a:ext cx="486761" cy="607502"/>
            </a:xfrm>
            <a:custGeom>
              <a:avLst/>
              <a:gdLst/>
              <a:ahLst/>
              <a:cxnLst/>
              <a:rect r="r" b="b" t="t" l="l"/>
              <a:pathLst>
                <a:path h="607502" w="486761">
                  <a:moveTo>
                    <a:pt x="0" y="0"/>
                  </a:moveTo>
                  <a:lnTo>
                    <a:pt x="486760" y="0"/>
                  </a:lnTo>
                  <a:lnTo>
                    <a:pt x="486760" y="607502"/>
                  </a:lnTo>
                  <a:lnTo>
                    <a:pt x="0" y="607502"/>
                  </a:lnTo>
                  <a:lnTo>
                    <a:pt x="0" y="0"/>
                  </a:lnTo>
                  <a:close/>
                </a:path>
              </a:pathLst>
            </a:custGeom>
            <a:blipFill>
              <a:blip r:embed="rId8"/>
              <a:stretch>
                <a:fillRect l="0" t="0" r="0" b="0"/>
              </a:stretch>
            </a:blipFill>
          </p:spPr>
        </p:sp>
        <p:sp>
          <p:nvSpPr>
            <p:cNvPr name="Freeform 18" id="18"/>
            <p:cNvSpPr/>
            <p:nvPr/>
          </p:nvSpPr>
          <p:spPr>
            <a:xfrm flipH="false" flipV="false" rot="0">
              <a:off x="1063050" y="543488"/>
              <a:ext cx="486761" cy="607502"/>
            </a:xfrm>
            <a:custGeom>
              <a:avLst/>
              <a:gdLst/>
              <a:ahLst/>
              <a:cxnLst/>
              <a:rect r="r" b="b" t="t" l="l"/>
              <a:pathLst>
                <a:path h="607502" w="486761">
                  <a:moveTo>
                    <a:pt x="0" y="0"/>
                  </a:moveTo>
                  <a:lnTo>
                    <a:pt x="486761" y="0"/>
                  </a:lnTo>
                  <a:lnTo>
                    <a:pt x="486761" y="607502"/>
                  </a:lnTo>
                  <a:lnTo>
                    <a:pt x="0" y="607502"/>
                  </a:lnTo>
                  <a:lnTo>
                    <a:pt x="0" y="0"/>
                  </a:lnTo>
                  <a:close/>
                </a:path>
              </a:pathLst>
            </a:custGeom>
            <a:blipFill>
              <a:blip r:embed="rId8"/>
              <a:stretch>
                <a:fillRect l="0" t="0" r="0" b="0"/>
              </a:stretch>
            </a:blipFill>
          </p:spPr>
        </p:sp>
        <p:sp>
          <p:nvSpPr>
            <p:cNvPr name="TextBox 19" id="19"/>
            <p:cNvSpPr txBox="true"/>
            <p:nvPr/>
          </p:nvSpPr>
          <p:spPr>
            <a:xfrm rot="0">
              <a:off x="1622787" y="661083"/>
              <a:ext cx="4027423" cy="525563"/>
            </a:xfrm>
            <a:prstGeom prst="rect">
              <a:avLst/>
            </a:prstGeom>
          </p:spPr>
          <p:txBody>
            <a:bodyPr anchor="t" rtlCol="false" tIns="0" lIns="0" bIns="0" rIns="0">
              <a:spAutoFit/>
            </a:bodyPr>
            <a:lstStyle/>
            <a:p>
              <a:pPr algn="just">
                <a:lnSpc>
                  <a:spcPts val="3002"/>
                </a:lnSpc>
              </a:pPr>
              <a:r>
                <a:rPr lang="en-US" sz="2754" spc="-55">
                  <a:solidFill>
                    <a:srgbClr val="E4C8B0"/>
                  </a:solidFill>
                  <a:latin typeface="XB Titre"/>
                  <a:ea typeface="XB Titre"/>
                  <a:cs typeface="XB Titre"/>
                  <a:sym typeface="XB Titre"/>
                </a:rPr>
                <a:t>GROWNEED DATA GEN</a:t>
              </a:r>
            </a:p>
          </p:txBody>
        </p:sp>
      </p:grpSp>
      <p:sp>
        <p:nvSpPr>
          <p:cNvPr name="Freeform 20" id="20"/>
          <p:cNvSpPr/>
          <p:nvPr/>
        </p:nvSpPr>
        <p:spPr>
          <a:xfrm flipH="false" flipV="false" rot="0">
            <a:off x="12295322" y="2707035"/>
            <a:ext cx="5242349" cy="5055172"/>
          </a:xfrm>
          <a:custGeom>
            <a:avLst/>
            <a:gdLst/>
            <a:ahLst/>
            <a:cxnLst/>
            <a:rect r="r" b="b" t="t" l="l"/>
            <a:pathLst>
              <a:path h="5055172" w="5242349">
                <a:moveTo>
                  <a:pt x="0" y="0"/>
                </a:moveTo>
                <a:lnTo>
                  <a:pt x="5242349" y="0"/>
                </a:lnTo>
                <a:lnTo>
                  <a:pt x="5242349" y="5055172"/>
                </a:lnTo>
                <a:lnTo>
                  <a:pt x="0" y="5055172"/>
                </a:lnTo>
                <a:lnTo>
                  <a:pt x="0" y="0"/>
                </a:lnTo>
                <a:close/>
              </a:path>
            </a:pathLst>
          </a:custGeom>
          <a:blipFill>
            <a:blip r:embed="rId9"/>
            <a:stretch>
              <a:fillRect l="0" t="-3050" r="-2312" b="-3050"/>
            </a:stretch>
          </a:blipFill>
        </p:spPr>
      </p:sp>
      <p:sp>
        <p:nvSpPr>
          <p:cNvPr name="TextBox 21" id="21"/>
          <p:cNvSpPr txBox="true"/>
          <p:nvPr/>
        </p:nvSpPr>
        <p:spPr>
          <a:xfrm rot="0">
            <a:off x="463729" y="1320622"/>
            <a:ext cx="11407645" cy="882600"/>
          </a:xfrm>
          <a:prstGeom prst="rect">
            <a:avLst/>
          </a:prstGeom>
        </p:spPr>
        <p:txBody>
          <a:bodyPr anchor="t" rtlCol="false" tIns="0" lIns="0" bIns="0" rIns="0">
            <a:spAutoFit/>
          </a:bodyPr>
          <a:lstStyle/>
          <a:p>
            <a:pPr algn="l">
              <a:lnSpc>
                <a:spcPts val="6629"/>
              </a:lnSpc>
            </a:pPr>
            <a:r>
              <a:rPr lang="en-US" sz="6629">
                <a:solidFill>
                  <a:srgbClr val="5F082E"/>
                </a:solidFill>
                <a:latin typeface="Anton"/>
                <a:ea typeface="Anton"/>
                <a:cs typeface="Anton"/>
                <a:sym typeface="Anton"/>
              </a:rPr>
              <a:t>EXPLORATORY DATA ANALYSIS</a:t>
            </a:r>
            <a:r>
              <a:rPr lang="en-US" sz="6629">
                <a:solidFill>
                  <a:srgbClr val="5F082E"/>
                </a:solidFill>
                <a:latin typeface="Anton"/>
                <a:ea typeface="Anton"/>
                <a:cs typeface="Anton"/>
                <a:sym typeface="Anton"/>
              </a:rPr>
              <a:t> (EDA)</a:t>
            </a:r>
          </a:p>
        </p:txBody>
      </p:sp>
      <p:sp>
        <p:nvSpPr>
          <p:cNvPr name="TextBox 22" id="22"/>
          <p:cNvSpPr txBox="true"/>
          <p:nvPr/>
        </p:nvSpPr>
        <p:spPr>
          <a:xfrm rot="0">
            <a:off x="907481" y="2891651"/>
            <a:ext cx="10784114" cy="4653537"/>
          </a:xfrm>
          <a:prstGeom prst="rect">
            <a:avLst/>
          </a:prstGeom>
        </p:spPr>
        <p:txBody>
          <a:bodyPr anchor="t" rtlCol="false" tIns="0" lIns="0" bIns="0" rIns="0">
            <a:spAutoFit/>
          </a:bodyPr>
          <a:lstStyle/>
          <a:p>
            <a:pPr algn="l">
              <a:lnSpc>
                <a:spcPts val="3393"/>
              </a:lnSpc>
            </a:pPr>
            <a:r>
              <a:rPr lang="en-US" sz="2189" spc="35">
                <a:solidFill>
                  <a:srgbClr val="E2CFC0"/>
                </a:solidFill>
                <a:latin typeface="Anton"/>
                <a:ea typeface="Anton"/>
                <a:cs typeface="Anton"/>
                <a:sym typeface="Anton"/>
              </a:rPr>
              <a:t>This phase was executed primarily using Python to validate data quality, understand statistical distributions, and visually identify major trends and anomalies before dashboard development.</a:t>
            </a:r>
          </a:p>
          <a:p>
            <a:pPr algn="l">
              <a:lnSpc>
                <a:spcPts val="3393"/>
              </a:lnSpc>
            </a:pPr>
            <a:r>
              <a:rPr lang="en-US" sz="2189" spc="35">
                <a:solidFill>
                  <a:srgbClr val="E2CFC0"/>
                </a:solidFill>
                <a:latin typeface="Anton"/>
                <a:ea typeface="Anton"/>
                <a:cs typeface="Anton"/>
                <a:sym typeface="Anton"/>
              </a:rPr>
              <a:t>Statistical Validation and Quality Check:</a:t>
            </a:r>
          </a:p>
          <a:p>
            <a:pPr algn="l">
              <a:lnSpc>
                <a:spcPts val="3393"/>
              </a:lnSpc>
            </a:pPr>
            <a:r>
              <a:rPr lang="en-US" sz="2189" spc="35">
                <a:solidFill>
                  <a:srgbClr val="E2CFC0"/>
                </a:solidFill>
                <a:latin typeface="Anton"/>
                <a:ea typeface="Anton"/>
                <a:cs typeface="Anton"/>
                <a:sym typeface="Anton"/>
              </a:rPr>
              <a:t>Data Integrity: The initial check confirmed that the dataset contains 100,000 records across columns with zero missing values</a:t>
            </a:r>
            <a:r>
              <a:rPr lang="en-US" sz="2189" spc="35">
                <a:solidFill>
                  <a:srgbClr val="E2CFC0"/>
                </a:solidFill>
                <a:latin typeface="Anton"/>
                <a:ea typeface="Anton"/>
                <a:cs typeface="Anton"/>
                <a:sym typeface="Anton"/>
              </a:rPr>
              <a:t> (nulls). This validated the reliability of the sensor inputs.</a:t>
            </a:r>
          </a:p>
          <a:p>
            <a:pPr algn="l">
              <a:lnSpc>
                <a:spcPts val="3393"/>
              </a:lnSpc>
            </a:pPr>
            <a:r>
              <a:rPr lang="en-US" sz="2189" spc="35">
                <a:solidFill>
                  <a:srgbClr val="E2CFC0"/>
                </a:solidFill>
                <a:latin typeface="Anton"/>
                <a:ea typeface="Anton"/>
                <a:cs typeface="Anton"/>
                <a:sym typeface="Anton"/>
              </a:rPr>
              <a:t>Status Distribution: Generated pie charts to analyze the distribution of Machine Status (80.1% Normal vs. 10.1% Failed) and RED_Flag alerts (8.9% alerts). This confirmed the ratio of success/failure of the existing prediction model.</a:t>
            </a:r>
          </a:p>
          <a:p>
            <a:pPr algn="l">
              <a:lnSpc>
                <a:spcPts val="3500"/>
              </a:lnSpc>
            </a:pPr>
            <a:r>
              <a:rPr lang="en-US" sz="2258" spc="36">
                <a:solidFill>
                  <a:srgbClr val="E2CFC0"/>
                </a:solidFill>
                <a:latin typeface="Anton"/>
                <a:ea typeface="Anton"/>
                <a:cs typeface="Anton"/>
                <a:sym typeface="Anton"/>
              </a:rPr>
              <a:t>Categorical Breakdown: Confirmed the distribution of operational risk factors, such as High Humidity and Severe / Critical Vibration.</a:t>
            </a:r>
          </a:p>
        </p:txBody>
      </p:sp>
      <p:sp>
        <p:nvSpPr>
          <p:cNvPr name="TextBox 23" id="23"/>
          <p:cNvSpPr txBox="true"/>
          <p:nvPr/>
        </p:nvSpPr>
        <p:spPr>
          <a:xfrm rot="0">
            <a:off x="386707" y="9796481"/>
            <a:ext cx="2861805" cy="237402"/>
          </a:xfrm>
          <a:prstGeom prst="rect">
            <a:avLst/>
          </a:prstGeom>
        </p:spPr>
        <p:txBody>
          <a:bodyPr anchor="t" rtlCol="false" tIns="0" lIns="0" bIns="0" rIns="0">
            <a:spAutoFit/>
          </a:bodyPr>
          <a:lstStyle/>
          <a:p>
            <a:pPr algn="ctr">
              <a:lnSpc>
                <a:spcPts val="1827"/>
              </a:lnSpc>
              <a:spcBef>
                <a:spcPct val="0"/>
              </a:spcBef>
            </a:pPr>
            <a:r>
              <a:rPr lang="en-US" sz="1827">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24" id="24"/>
          <p:cNvSpPr txBox="true"/>
          <p:nvPr/>
        </p:nvSpPr>
        <p:spPr>
          <a:xfrm rot="0">
            <a:off x="15478385" y="9832528"/>
            <a:ext cx="2545017" cy="263015"/>
          </a:xfrm>
          <a:prstGeom prst="rect">
            <a:avLst/>
          </a:prstGeom>
        </p:spPr>
        <p:txBody>
          <a:bodyPr anchor="t" rtlCol="false" tIns="0" lIns="0" bIns="0" rIns="0">
            <a:spAutoFit/>
          </a:bodyPr>
          <a:lstStyle/>
          <a:p>
            <a:pPr algn="ctr">
              <a:lnSpc>
                <a:spcPts val="1997"/>
              </a:lnSpc>
              <a:spcBef>
                <a:spcPct val="0"/>
              </a:spcBef>
            </a:pPr>
            <a:r>
              <a:rPr lang="en-US" sz="1997">
                <a:gradFill>
                  <a:gsLst>
                    <a:gs pos="0">
                      <a:srgbClr val="700821">
                        <a:alpha val="100000"/>
                      </a:srgbClr>
                    </a:gs>
                    <a:gs pos="100000">
                      <a:srgbClr val="000000">
                        <a:alpha val="100000"/>
                      </a:srgbClr>
                    </a:gs>
                  </a:gsLst>
                  <a:lin ang="0"/>
                </a:gradFill>
                <a:latin typeface="Anton"/>
                <a:ea typeface="Anton"/>
                <a:cs typeface="Anton"/>
                <a:sym typeface="Anton"/>
              </a:rPr>
              <a:t> </a:t>
            </a:r>
            <a:r>
              <a:rPr lang="en-US" sz="1997">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9" r="0" b="-9219"/>
            </a:stretch>
          </a:blipFill>
        </p:spPr>
      </p:sp>
      <p:grpSp>
        <p:nvGrpSpPr>
          <p:cNvPr name="Group 3" id="3"/>
          <p:cNvGrpSpPr/>
          <p:nvPr/>
        </p:nvGrpSpPr>
        <p:grpSpPr>
          <a:xfrm rot="0">
            <a:off x="646649" y="2685186"/>
            <a:ext cx="6994670" cy="5055172"/>
            <a:chOff x="0" y="0"/>
            <a:chExt cx="652957" cy="471903"/>
          </a:xfrm>
        </p:grpSpPr>
        <p:sp>
          <p:nvSpPr>
            <p:cNvPr name="Freeform 4" id="4"/>
            <p:cNvSpPr/>
            <p:nvPr/>
          </p:nvSpPr>
          <p:spPr>
            <a:xfrm flipH="false" flipV="false" rot="0">
              <a:off x="0" y="0"/>
              <a:ext cx="652957" cy="471903"/>
            </a:xfrm>
            <a:custGeom>
              <a:avLst/>
              <a:gdLst/>
              <a:ahLst/>
              <a:cxnLst/>
              <a:rect r="r" b="b" t="t" l="l"/>
              <a:pathLst>
                <a:path h="471903" w="652957">
                  <a:moveTo>
                    <a:pt x="6974" y="0"/>
                  </a:moveTo>
                  <a:lnTo>
                    <a:pt x="645983" y="0"/>
                  </a:lnTo>
                  <a:cubicBezTo>
                    <a:pt x="647832" y="0"/>
                    <a:pt x="649606" y="735"/>
                    <a:pt x="650914" y="2043"/>
                  </a:cubicBezTo>
                  <a:cubicBezTo>
                    <a:pt x="652222" y="3351"/>
                    <a:pt x="652957" y="5125"/>
                    <a:pt x="652957" y="6974"/>
                  </a:cubicBezTo>
                  <a:lnTo>
                    <a:pt x="652957" y="464929"/>
                  </a:lnTo>
                  <a:cubicBezTo>
                    <a:pt x="652957" y="468781"/>
                    <a:pt x="649834" y="471903"/>
                    <a:pt x="645983" y="471903"/>
                  </a:cubicBezTo>
                  <a:lnTo>
                    <a:pt x="6974" y="471903"/>
                  </a:lnTo>
                  <a:cubicBezTo>
                    <a:pt x="3122" y="471903"/>
                    <a:pt x="0" y="468781"/>
                    <a:pt x="0" y="464929"/>
                  </a:cubicBezTo>
                  <a:lnTo>
                    <a:pt x="0" y="6974"/>
                  </a:lnTo>
                  <a:cubicBezTo>
                    <a:pt x="0" y="3122"/>
                    <a:pt x="3122" y="0"/>
                    <a:pt x="6974" y="0"/>
                  </a:cubicBezTo>
                  <a:close/>
                </a:path>
              </a:pathLst>
            </a:custGeom>
            <a:solidFill>
              <a:srgbClr val="5F082E"/>
            </a:solidFill>
          </p:spPr>
        </p:sp>
        <p:sp>
          <p:nvSpPr>
            <p:cNvPr name="TextBox 5" id="5"/>
            <p:cNvSpPr txBox="true"/>
            <p:nvPr/>
          </p:nvSpPr>
          <p:spPr>
            <a:xfrm>
              <a:off x="0" y="-19050"/>
              <a:ext cx="652957" cy="490953"/>
            </a:xfrm>
            <a:prstGeom prst="rect">
              <a:avLst/>
            </a:prstGeom>
          </p:spPr>
          <p:txBody>
            <a:bodyPr anchor="ctr" rtlCol="false" tIns="33031" lIns="33031" bIns="33031" rIns="33031"/>
            <a:lstStyle/>
            <a:p>
              <a:pPr algn="ctr">
                <a:lnSpc>
                  <a:spcPts val="1729"/>
                </a:lnSpc>
              </a:pPr>
            </a:p>
          </p:txBody>
        </p:sp>
      </p:grpSp>
      <p:grpSp>
        <p:nvGrpSpPr>
          <p:cNvPr name="Group 6" id="6"/>
          <p:cNvGrpSpPr/>
          <p:nvPr/>
        </p:nvGrpSpPr>
        <p:grpSpPr>
          <a:xfrm rot="0">
            <a:off x="1097756" y="8083258"/>
            <a:ext cx="1439707" cy="14397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5964115" y="7990807"/>
            <a:ext cx="1573556" cy="15735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21" t="-40491" r="-38901" b="-63183"/>
              </a:stretch>
            </a:blipFill>
          </p:spPr>
        </p:sp>
      </p:grpSp>
      <p:sp>
        <p:nvSpPr>
          <p:cNvPr name="Freeform 10" id="10"/>
          <p:cNvSpPr/>
          <p:nvPr/>
        </p:nvSpPr>
        <p:spPr>
          <a:xfrm flipH="false" flipV="false" rot="0">
            <a:off x="7641319" y="7901909"/>
            <a:ext cx="3307073" cy="1784706"/>
          </a:xfrm>
          <a:custGeom>
            <a:avLst/>
            <a:gdLst/>
            <a:ahLst/>
            <a:cxnLst/>
            <a:rect r="r" b="b" t="t" l="l"/>
            <a:pathLst>
              <a:path h="1784706" w="3307073">
                <a:moveTo>
                  <a:pt x="0" y="0"/>
                </a:moveTo>
                <a:lnTo>
                  <a:pt x="3307073" y="0"/>
                </a:lnTo>
                <a:lnTo>
                  <a:pt x="3307073" y="1784707"/>
                </a:lnTo>
                <a:lnTo>
                  <a:pt x="0" y="1784707"/>
                </a:lnTo>
                <a:lnTo>
                  <a:pt x="0" y="0"/>
                </a:lnTo>
                <a:close/>
              </a:path>
            </a:pathLst>
          </a:custGeom>
          <a:blipFill>
            <a:blip r:embed="rId5"/>
            <a:stretch>
              <a:fillRect l="0" t="-2115" r="0" b="-2115"/>
            </a:stretch>
          </a:blipFill>
        </p:spPr>
      </p:sp>
      <p:grpSp>
        <p:nvGrpSpPr>
          <p:cNvPr name="Group 11" id="11"/>
          <p:cNvGrpSpPr/>
          <p:nvPr/>
        </p:nvGrpSpPr>
        <p:grpSpPr>
          <a:xfrm rot="0">
            <a:off x="6444014" y="9552330"/>
            <a:ext cx="5399973" cy="1062360"/>
            <a:chOff x="0" y="0"/>
            <a:chExt cx="631226" cy="124184"/>
          </a:xfrm>
        </p:grpSpPr>
        <p:sp>
          <p:nvSpPr>
            <p:cNvPr name="Freeform 12" id="12"/>
            <p:cNvSpPr/>
            <p:nvPr/>
          </p:nvSpPr>
          <p:spPr>
            <a:xfrm flipH="false" flipV="false" rot="0">
              <a:off x="0" y="0"/>
              <a:ext cx="631226" cy="124184"/>
            </a:xfrm>
            <a:custGeom>
              <a:avLst/>
              <a:gdLst/>
              <a:ahLst/>
              <a:cxnLst/>
              <a:rect r="r" b="b" t="t" l="l"/>
              <a:pathLst>
                <a:path h="124184" w="631226">
                  <a:moveTo>
                    <a:pt x="32258" y="0"/>
                  </a:moveTo>
                  <a:lnTo>
                    <a:pt x="598968" y="0"/>
                  </a:lnTo>
                  <a:cubicBezTo>
                    <a:pt x="616784" y="0"/>
                    <a:pt x="631226" y="14442"/>
                    <a:pt x="631226" y="32258"/>
                  </a:cubicBezTo>
                  <a:lnTo>
                    <a:pt x="631226" y="91926"/>
                  </a:lnTo>
                  <a:cubicBezTo>
                    <a:pt x="631226" y="100481"/>
                    <a:pt x="627828" y="108686"/>
                    <a:pt x="621778" y="114736"/>
                  </a:cubicBezTo>
                  <a:cubicBezTo>
                    <a:pt x="615729" y="120785"/>
                    <a:pt x="607524" y="124184"/>
                    <a:pt x="598968" y="124184"/>
                  </a:cubicBezTo>
                  <a:lnTo>
                    <a:pt x="32258" y="124184"/>
                  </a:lnTo>
                  <a:cubicBezTo>
                    <a:pt x="23703" y="124184"/>
                    <a:pt x="15498" y="120785"/>
                    <a:pt x="9448" y="114736"/>
                  </a:cubicBezTo>
                  <a:cubicBezTo>
                    <a:pt x="3399" y="108686"/>
                    <a:pt x="0" y="100481"/>
                    <a:pt x="0" y="91926"/>
                  </a:cubicBezTo>
                  <a:lnTo>
                    <a:pt x="0" y="32258"/>
                  </a:lnTo>
                  <a:cubicBezTo>
                    <a:pt x="0" y="23703"/>
                    <a:pt x="3399" y="15498"/>
                    <a:pt x="9448" y="9448"/>
                  </a:cubicBezTo>
                  <a:cubicBezTo>
                    <a:pt x="15498" y="3399"/>
                    <a:pt x="23703" y="0"/>
                    <a:pt x="32258" y="0"/>
                  </a:cubicBezTo>
                  <a:close/>
                </a:path>
              </a:pathLst>
            </a:custGeom>
            <a:solidFill>
              <a:srgbClr val="5F082E"/>
            </a:solidFill>
          </p:spPr>
        </p:sp>
        <p:sp>
          <p:nvSpPr>
            <p:cNvPr name="TextBox 13" id="13"/>
            <p:cNvSpPr txBox="true"/>
            <p:nvPr/>
          </p:nvSpPr>
          <p:spPr>
            <a:xfrm>
              <a:off x="0" y="-19050"/>
              <a:ext cx="631226" cy="143234"/>
            </a:xfrm>
            <a:prstGeom prst="rect">
              <a:avLst/>
            </a:prstGeom>
          </p:spPr>
          <p:txBody>
            <a:bodyPr anchor="ctr" rtlCol="false" tIns="33031" lIns="33031" bIns="33031" rIns="33031"/>
            <a:lstStyle/>
            <a:p>
              <a:pPr algn="ctr">
                <a:lnSpc>
                  <a:spcPts val="1729"/>
                </a:lnSpc>
              </a:pPr>
            </a:p>
          </p:txBody>
        </p:sp>
      </p:grpSp>
      <p:grpSp>
        <p:nvGrpSpPr>
          <p:cNvPr name="Group 14" id="14"/>
          <p:cNvGrpSpPr/>
          <p:nvPr/>
        </p:nvGrpSpPr>
        <p:grpSpPr>
          <a:xfrm rot="0">
            <a:off x="6416626" y="9343444"/>
            <a:ext cx="5454748" cy="1233492"/>
            <a:chOff x="0" y="0"/>
            <a:chExt cx="7272997" cy="1644656"/>
          </a:xfrm>
        </p:grpSpPr>
        <p:sp>
          <p:nvSpPr>
            <p:cNvPr name="Freeform 15" id="15"/>
            <p:cNvSpPr/>
            <p:nvPr/>
          </p:nvSpPr>
          <p:spPr>
            <a:xfrm flipH="false" flipV="false" rot="0">
              <a:off x="5830726" y="361034"/>
              <a:ext cx="1442272" cy="1283622"/>
            </a:xfrm>
            <a:custGeom>
              <a:avLst/>
              <a:gdLst/>
              <a:ahLst/>
              <a:cxnLst/>
              <a:rect r="r" b="b" t="t" l="l"/>
              <a:pathLst>
                <a:path h="1283622" w="1442272">
                  <a:moveTo>
                    <a:pt x="0" y="0"/>
                  </a:moveTo>
                  <a:lnTo>
                    <a:pt x="1442271" y="0"/>
                  </a:lnTo>
                  <a:lnTo>
                    <a:pt x="1442271" y="1283622"/>
                  </a:lnTo>
                  <a:lnTo>
                    <a:pt x="0" y="1283622"/>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0" y="0"/>
              <a:ext cx="1442272" cy="1283622"/>
            </a:xfrm>
            <a:custGeom>
              <a:avLst/>
              <a:gdLst/>
              <a:ahLst/>
              <a:cxnLst/>
              <a:rect r="r" b="b" t="t" l="l"/>
              <a:pathLst>
                <a:path h="1283622" w="1442272">
                  <a:moveTo>
                    <a:pt x="1442272" y="0"/>
                  </a:moveTo>
                  <a:lnTo>
                    <a:pt x="0" y="0"/>
                  </a:lnTo>
                  <a:lnTo>
                    <a:pt x="0" y="1283622"/>
                  </a:lnTo>
                  <a:lnTo>
                    <a:pt x="1442272" y="1283622"/>
                  </a:lnTo>
                  <a:lnTo>
                    <a:pt x="1442272"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721523" y="579144"/>
              <a:ext cx="486761" cy="607502"/>
            </a:xfrm>
            <a:custGeom>
              <a:avLst/>
              <a:gdLst/>
              <a:ahLst/>
              <a:cxnLst/>
              <a:rect r="r" b="b" t="t" l="l"/>
              <a:pathLst>
                <a:path h="607502" w="486761">
                  <a:moveTo>
                    <a:pt x="0" y="0"/>
                  </a:moveTo>
                  <a:lnTo>
                    <a:pt x="486760" y="0"/>
                  </a:lnTo>
                  <a:lnTo>
                    <a:pt x="486760" y="607502"/>
                  </a:lnTo>
                  <a:lnTo>
                    <a:pt x="0" y="607502"/>
                  </a:lnTo>
                  <a:lnTo>
                    <a:pt x="0" y="0"/>
                  </a:lnTo>
                  <a:close/>
                </a:path>
              </a:pathLst>
            </a:custGeom>
            <a:blipFill>
              <a:blip r:embed="rId8"/>
              <a:stretch>
                <a:fillRect l="0" t="0" r="0" b="0"/>
              </a:stretch>
            </a:blipFill>
          </p:spPr>
        </p:sp>
        <p:sp>
          <p:nvSpPr>
            <p:cNvPr name="Freeform 18" id="18"/>
            <p:cNvSpPr/>
            <p:nvPr/>
          </p:nvSpPr>
          <p:spPr>
            <a:xfrm flipH="false" flipV="false" rot="0">
              <a:off x="1063050" y="543488"/>
              <a:ext cx="486761" cy="607502"/>
            </a:xfrm>
            <a:custGeom>
              <a:avLst/>
              <a:gdLst/>
              <a:ahLst/>
              <a:cxnLst/>
              <a:rect r="r" b="b" t="t" l="l"/>
              <a:pathLst>
                <a:path h="607502" w="486761">
                  <a:moveTo>
                    <a:pt x="0" y="0"/>
                  </a:moveTo>
                  <a:lnTo>
                    <a:pt x="486761" y="0"/>
                  </a:lnTo>
                  <a:lnTo>
                    <a:pt x="486761" y="607502"/>
                  </a:lnTo>
                  <a:lnTo>
                    <a:pt x="0" y="607502"/>
                  </a:lnTo>
                  <a:lnTo>
                    <a:pt x="0" y="0"/>
                  </a:lnTo>
                  <a:close/>
                </a:path>
              </a:pathLst>
            </a:custGeom>
            <a:blipFill>
              <a:blip r:embed="rId8"/>
              <a:stretch>
                <a:fillRect l="0" t="0" r="0" b="0"/>
              </a:stretch>
            </a:blipFill>
          </p:spPr>
        </p:sp>
        <p:sp>
          <p:nvSpPr>
            <p:cNvPr name="TextBox 19" id="19"/>
            <p:cNvSpPr txBox="true"/>
            <p:nvPr/>
          </p:nvSpPr>
          <p:spPr>
            <a:xfrm rot="0">
              <a:off x="1622787" y="661083"/>
              <a:ext cx="4027423" cy="525563"/>
            </a:xfrm>
            <a:prstGeom prst="rect">
              <a:avLst/>
            </a:prstGeom>
          </p:spPr>
          <p:txBody>
            <a:bodyPr anchor="t" rtlCol="false" tIns="0" lIns="0" bIns="0" rIns="0">
              <a:spAutoFit/>
            </a:bodyPr>
            <a:lstStyle/>
            <a:p>
              <a:pPr algn="just">
                <a:lnSpc>
                  <a:spcPts val="3002"/>
                </a:lnSpc>
              </a:pPr>
              <a:r>
                <a:rPr lang="en-US" sz="2754" spc="-55">
                  <a:solidFill>
                    <a:srgbClr val="E4C8B0"/>
                  </a:solidFill>
                  <a:latin typeface="XB Titre"/>
                  <a:ea typeface="XB Titre"/>
                  <a:cs typeface="XB Titre"/>
                  <a:sym typeface="XB Titre"/>
                </a:rPr>
                <a:t>GROWNEED DATA GEN</a:t>
              </a:r>
            </a:p>
          </p:txBody>
        </p:sp>
      </p:grpSp>
      <p:sp>
        <p:nvSpPr>
          <p:cNvPr name="Freeform 20" id="20"/>
          <p:cNvSpPr/>
          <p:nvPr/>
        </p:nvSpPr>
        <p:spPr>
          <a:xfrm flipH="false" flipV="false" rot="0">
            <a:off x="7994939" y="2685186"/>
            <a:ext cx="9926614" cy="4988124"/>
          </a:xfrm>
          <a:custGeom>
            <a:avLst/>
            <a:gdLst/>
            <a:ahLst/>
            <a:cxnLst/>
            <a:rect r="r" b="b" t="t" l="l"/>
            <a:pathLst>
              <a:path h="4988124" w="9926614">
                <a:moveTo>
                  <a:pt x="0" y="0"/>
                </a:moveTo>
                <a:lnTo>
                  <a:pt x="9926614" y="0"/>
                </a:lnTo>
                <a:lnTo>
                  <a:pt x="9926614" y="4988123"/>
                </a:lnTo>
                <a:lnTo>
                  <a:pt x="0" y="4988123"/>
                </a:lnTo>
                <a:lnTo>
                  <a:pt x="0" y="0"/>
                </a:lnTo>
                <a:close/>
              </a:path>
            </a:pathLst>
          </a:custGeom>
          <a:blipFill>
            <a:blip r:embed="rId9"/>
            <a:stretch>
              <a:fillRect l="0" t="0" r="0" b="0"/>
            </a:stretch>
          </a:blipFill>
        </p:spPr>
      </p:sp>
      <p:sp>
        <p:nvSpPr>
          <p:cNvPr name="TextBox 21" id="21"/>
          <p:cNvSpPr txBox="true"/>
          <p:nvPr/>
        </p:nvSpPr>
        <p:spPr>
          <a:xfrm rot="0">
            <a:off x="463729" y="1358722"/>
            <a:ext cx="11407645" cy="1142366"/>
          </a:xfrm>
          <a:prstGeom prst="rect">
            <a:avLst/>
          </a:prstGeom>
        </p:spPr>
        <p:txBody>
          <a:bodyPr anchor="t" rtlCol="false" tIns="0" lIns="0" bIns="0" rIns="0">
            <a:spAutoFit/>
          </a:bodyPr>
          <a:lstStyle/>
          <a:p>
            <a:pPr algn="l">
              <a:lnSpc>
                <a:spcPts val="8600"/>
              </a:lnSpc>
            </a:pPr>
            <a:r>
              <a:rPr lang="en-US" sz="8600">
                <a:solidFill>
                  <a:srgbClr val="5F082E"/>
                </a:solidFill>
                <a:latin typeface="Anton"/>
                <a:ea typeface="Anton"/>
                <a:cs typeface="Anton"/>
                <a:sym typeface="Anton"/>
              </a:rPr>
              <a:t>DATA MODELING</a:t>
            </a:r>
            <a:r>
              <a:rPr lang="en-US" sz="8600">
                <a:solidFill>
                  <a:srgbClr val="5F082E"/>
                </a:solidFill>
                <a:latin typeface="Anton"/>
                <a:ea typeface="Anton"/>
                <a:cs typeface="Anton"/>
                <a:sym typeface="Anton"/>
              </a:rPr>
              <a:t> </a:t>
            </a:r>
          </a:p>
        </p:txBody>
      </p:sp>
      <p:sp>
        <p:nvSpPr>
          <p:cNvPr name="TextBox 22" id="22"/>
          <p:cNvSpPr txBox="true"/>
          <p:nvPr/>
        </p:nvSpPr>
        <p:spPr>
          <a:xfrm rot="0">
            <a:off x="907481" y="2891651"/>
            <a:ext cx="6487811" cy="4369091"/>
          </a:xfrm>
          <a:prstGeom prst="rect">
            <a:avLst/>
          </a:prstGeom>
        </p:spPr>
        <p:txBody>
          <a:bodyPr anchor="t" rtlCol="false" tIns="0" lIns="0" bIns="0" rIns="0">
            <a:spAutoFit/>
          </a:bodyPr>
          <a:lstStyle/>
          <a:p>
            <a:pPr algn="l">
              <a:lnSpc>
                <a:spcPts val="3169"/>
              </a:lnSpc>
            </a:pPr>
            <a:r>
              <a:rPr lang="en-US" sz="2044" spc="32">
                <a:solidFill>
                  <a:srgbClr val="E2CFC0"/>
                </a:solidFill>
                <a:latin typeface="Anton"/>
                <a:ea typeface="Anton"/>
                <a:cs typeface="Anton"/>
                <a:sym typeface="Anton"/>
              </a:rPr>
              <a:t>We established the foundational structure by moving to the Data Modeling phase.</a:t>
            </a:r>
          </a:p>
          <a:p>
            <a:pPr algn="l">
              <a:lnSpc>
                <a:spcPts val="3169"/>
              </a:lnSpc>
            </a:pPr>
          </a:p>
          <a:p>
            <a:pPr algn="l">
              <a:lnSpc>
                <a:spcPts val="3169"/>
              </a:lnSpc>
            </a:pPr>
            <a:r>
              <a:rPr lang="en-US" sz="2044" spc="32">
                <a:solidFill>
                  <a:srgbClr val="E2CFC0"/>
                </a:solidFill>
                <a:latin typeface="Anton"/>
                <a:ea typeface="Anton"/>
                <a:cs typeface="Anton"/>
                <a:sym typeface="Anton"/>
              </a:rPr>
              <a:t>Our Core Architecture: We utilized the Star Schema, which is the industry standard for BI reporting</a:t>
            </a:r>
            <a:r>
              <a:rPr lang="en-US" sz="2044" spc="32">
                <a:solidFill>
                  <a:srgbClr val="E2CFC0"/>
                </a:solidFill>
                <a:latin typeface="Anton"/>
                <a:ea typeface="Anton"/>
                <a:cs typeface="Anton"/>
                <a:sym typeface="Anton"/>
              </a:rPr>
              <a:t>. This structure separates our data into Fact (measurements) </a:t>
            </a:r>
            <a:r>
              <a:rPr lang="en-US" sz="2044" spc="32">
                <a:solidFill>
                  <a:srgbClr val="E2CFC0"/>
                </a:solidFill>
                <a:latin typeface="Anton"/>
                <a:ea typeface="Anton"/>
                <a:cs typeface="Anton"/>
                <a:sym typeface="Anton"/>
              </a:rPr>
              <a:t>and Dimension (descriptive) tables.</a:t>
            </a:r>
          </a:p>
          <a:p>
            <a:pPr algn="l">
              <a:lnSpc>
                <a:spcPts val="3169"/>
              </a:lnSpc>
            </a:pPr>
          </a:p>
          <a:p>
            <a:pPr algn="l">
              <a:lnSpc>
                <a:spcPts val="3269"/>
              </a:lnSpc>
            </a:pPr>
            <a:r>
              <a:rPr lang="en-US" sz="2109" spc="33">
                <a:solidFill>
                  <a:srgbClr val="E2CFC0"/>
                </a:solidFill>
                <a:latin typeface="Anton"/>
                <a:ea typeface="Anton"/>
                <a:cs typeface="Anton"/>
                <a:sym typeface="Anton"/>
              </a:rPr>
              <a:t>The Result: This architecture is crucial as it guarantees fast performance and, more importantly, ensures that our custom metrics and filtering work correctly.</a:t>
            </a:r>
          </a:p>
        </p:txBody>
      </p:sp>
      <p:sp>
        <p:nvSpPr>
          <p:cNvPr name="TextBox 23" id="23"/>
          <p:cNvSpPr txBox="true"/>
          <p:nvPr/>
        </p:nvSpPr>
        <p:spPr>
          <a:xfrm rot="0">
            <a:off x="386707" y="9796481"/>
            <a:ext cx="2861805" cy="237402"/>
          </a:xfrm>
          <a:prstGeom prst="rect">
            <a:avLst/>
          </a:prstGeom>
        </p:spPr>
        <p:txBody>
          <a:bodyPr anchor="t" rtlCol="false" tIns="0" lIns="0" bIns="0" rIns="0">
            <a:spAutoFit/>
          </a:bodyPr>
          <a:lstStyle/>
          <a:p>
            <a:pPr algn="ctr">
              <a:lnSpc>
                <a:spcPts val="1827"/>
              </a:lnSpc>
              <a:spcBef>
                <a:spcPct val="0"/>
              </a:spcBef>
            </a:pPr>
            <a:r>
              <a:rPr lang="en-US" sz="1827">
                <a:gradFill>
                  <a:gsLst>
                    <a:gs pos="0">
                      <a:srgbClr val="000000">
                        <a:alpha val="100000"/>
                      </a:srgbClr>
                    </a:gs>
                    <a:gs pos="100000">
                      <a:srgbClr val="96092B">
                        <a:alpha val="100000"/>
                      </a:srgbClr>
                    </a:gs>
                  </a:gsLst>
                  <a:lin ang="0"/>
                </a:gradFill>
                <a:latin typeface="Anton"/>
                <a:ea typeface="Anton"/>
                <a:cs typeface="Anton"/>
                <a:sym typeface="Anton"/>
              </a:rPr>
              <a:t>YAT525A_SHR3_DAT1_S2_DEPI3</a:t>
            </a:r>
          </a:p>
        </p:txBody>
      </p:sp>
      <p:sp>
        <p:nvSpPr>
          <p:cNvPr name="TextBox 24" id="24"/>
          <p:cNvSpPr txBox="true"/>
          <p:nvPr/>
        </p:nvSpPr>
        <p:spPr>
          <a:xfrm rot="0">
            <a:off x="15478385" y="9832528"/>
            <a:ext cx="2545017" cy="263015"/>
          </a:xfrm>
          <a:prstGeom prst="rect">
            <a:avLst/>
          </a:prstGeom>
        </p:spPr>
        <p:txBody>
          <a:bodyPr anchor="t" rtlCol="false" tIns="0" lIns="0" bIns="0" rIns="0">
            <a:spAutoFit/>
          </a:bodyPr>
          <a:lstStyle/>
          <a:p>
            <a:pPr algn="ctr">
              <a:lnSpc>
                <a:spcPts val="1997"/>
              </a:lnSpc>
              <a:spcBef>
                <a:spcPct val="0"/>
              </a:spcBef>
            </a:pPr>
            <a:r>
              <a:rPr lang="en-US" sz="1997">
                <a:gradFill>
                  <a:gsLst>
                    <a:gs pos="0">
                      <a:srgbClr val="700821">
                        <a:alpha val="100000"/>
                      </a:srgbClr>
                    </a:gs>
                    <a:gs pos="100000">
                      <a:srgbClr val="000000">
                        <a:alpha val="100000"/>
                      </a:srgbClr>
                    </a:gs>
                  </a:gsLst>
                  <a:lin ang="0"/>
                </a:gradFill>
                <a:latin typeface="Anton"/>
                <a:ea typeface="Anton"/>
                <a:cs typeface="Anton"/>
                <a:sym typeface="Anton"/>
              </a:rPr>
              <a:t> </a:t>
            </a:r>
            <a:r>
              <a:rPr lang="en-US" sz="1997">
                <a:gradFill>
                  <a:gsLst>
                    <a:gs pos="0">
                      <a:srgbClr val="700821">
                        <a:alpha val="100000"/>
                      </a:srgbClr>
                    </a:gs>
                    <a:gs pos="100000">
                      <a:srgbClr val="000000">
                        <a:alpha val="100000"/>
                      </a:srgbClr>
                    </a:gs>
                  </a:gsLst>
                  <a:lin ang="0"/>
                </a:gradFill>
                <a:latin typeface="Anton"/>
                <a:ea typeface="Anton"/>
                <a:cs typeface="Anton"/>
                <a:sym typeface="Anton"/>
              </a:rPr>
              <a:t>Data Analyst Specialist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DAGz5qUqe44</dc:identifier>
  <dcterms:modified xsi:type="dcterms:W3CDTF">2011-08-01T06:04:30Z</dcterms:modified>
  <cp:revision>1</cp:revision>
  <dc:title>Blue Modern Textile Industry Presentation</dc:title>
</cp:coreProperties>
</file>